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Lst>
  <p:notesMasterIdLst>
    <p:notesMasterId r:id="rId46"/>
  </p:notesMasterIdLst>
  <p:handoutMasterIdLst>
    <p:handoutMasterId r:id="rId47"/>
  </p:handoutMasterIdLst>
  <p:sldIdLst>
    <p:sldId id="257" r:id="rId3"/>
    <p:sldId id="356" r:id="rId4"/>
    <p:sldId id="333" r:id="rId5"/>
    <p:sldId id="338" r:id="rId6"/>
    <p:sldId id="268" r:id="rId7"/>
    <p:sldId id="270" r:id="rId8"/>
    <p:sldId id="269" r:id="rId9"/>
    <p:sldId id="344" r:id="rId10"/>
    <p:sldId id="271" r:id="rId11"/>
    <p:sldId id="283" r:id="rId12"/>
    <p:sldId id="303" r:id="rId13"/>
    <p:sldId id="334" r:id="rId14"/>
    <p:sldId id="346" r:id="rId15"/>
    <p:sldId id="300" r:id="rId16"/>
    <p:sldId id="345" r:id="rId17"/>
    <p:sldId id="358" r:id="rId18"/>
    <p:sldId id="357" r:id="rId19"/>
    <p:sldId id="360" r:id="rId20"/>
    <p:sldId id="332" r:id="rId21"/>
    <p:sldId id="359" r:id="rId22"/>
    <p:sldId id="330" r:id="rId23"/>
    <p:sldId id="331" r:id="rId24"/>
    <p:sldId id="323" r:id="rId25"/>
    <p:sldId id="347" r:id="rId26"/>
    <p:sldId id="329" r:id="rId27"/>
    <p:sldId id="299" r:id="rId28"/>
    <p:sldId id="311" r:id="rId29"/>
    <p:sldId id="339" r:id="rId30"/>
    <p:sldId id="324" r:id="rId31"/>
    <p:sldId id="260" r:id="rId32"/>
    <p:sldId id="281" r:id="rId33"/>
    <p:sldId id="276" r:id="rId34"/>
    <p:sldId id="277" r:id="rId35"/>
    <p:sldId id="341" r:id="rId36"/>
    <p:sldId id="340" r:id="rId37"/>
    <p:sldId id="294" r:id="rId38"/>
    <p:sldId id="317" r:id="rId39"/>
    <p:sldId id="318" r:id="rId40"/>
    <p:sldId id="320" r:id="rId41"/>
    <p:sldId id="321" r:id="rId42"/>
    <p:sldId id="335" r:id="rId43"/>
    <p:sldId id="258" r:id="rId44"/>
    <p:sldId id="351" r:id="rId45"/>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p15:clr>
            <a:srgbClr val="A4A3A4"/>
          </p15:clr>
        </p15:guide>
        <p15:guide id="2" pos="28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15"/>
    <a:srgbClr val="9EBD0E"/>
    <a:srgbClr val="088693"/>
    <a:srgbClr val="62BD08"/>
    <a:srgbClr val="D93205"/>
    <a:srgbClr val="9ABD15"/>
    <a:srgbClr val="E46C0A"/>
    <a:srgbClr val="92BD0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91" autoAdjust="0"/>
    <p:restoredTop sz="89405" autoAdjust="0"/>
  </p:normalViewPr>
  <p:slideViewPr>
    <p:cSldViewPr snapToGrid="0" showGuides="1">
      <p:cViewPr>
        <p:scale>
          <a:sx n="70" d="100"/>
          <a:sy n="70" d="100"/>
        </p:scale>
        <p:origin x="1744" y="2048"/>
      </p:cViewPr>
      <p:guideLst>
        <p:guide orient="horz" pos="2152"/>
        <p:guide pos="288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A9589-103C-4E7F-BE41-4C8AC18CD894}" type="doc">
      <dgm:prSet loTypeId="urn:microsoft.com/office/officeart/2005/8/layout/venn1" loCatId="relationship" qsTypeId="urn:microsoft.com/office/officeart/2005/8/quickstyle/simple1" qsCatId="simple" csTypeId="urn:microsoft.com/office/officeart/2005/8/colors/colorful5" csCatId="colorful" phldr="1"/>
      <dgm:spPr/>
    </dgm:pt>
    <dgm:pt modelId="{664D35EB-72FB-4DC6-BE0F-24C71F248A28}">
      <dgm:prSet phldrT="[Text]"/>
      <dgm:spPr/>
      <dgm:t>
        <a:bodyPr/>
        <a:lstStyle/>
        <a:p>
          <a:r>
            <a:rPr lang="en-US" dirty="0"/>
            <a:t>Young Chemists</a:t>
          </a:r>
        </a:p>
      </dgm:t>
    </dgm:pt>
    <dgm:pt modelId="{25F8219E-A2D3-41E6-B111-B9A94EA2FCBD}" type="parTrans" cxnId="{2CCA6927-C153-4B8B-9D9B-3EA86ECF9E8A}">
      <dgm:prSet/>
      <dgm:spPr/>
      <dgm:t>
        <a:bodyPr/>
        <a:lstStyle/>
        <a:p>
          <a:endParaRPr lang="en-US"/>
        </a:p>
      </dgm:t>
    </dgm:pt>
    <dgm:pt modelId="{CA4C9800-5D58-4FFA-8732-3570B17D45EE}" type="sibTrans" cxnId="{2CCA6927-C153-4B8B-9D9B-3EA86ECF9E8A}">
      <dgm:prSet/>
      <dgm:spPr/>
      <dgm:t>
        <a:bodyPr/>
        <a:lstStyle/>
        <a:p>
          <a:endParaRPr lang="en-US"/>
        </a:p>
      </dgm:t>
    </dgm:pt>
    <dgm:pt modelId="{7779DC53-BF26-4F5B-BCE0-DBA7AFA7617A}">
      <dgm:prSet phldrT="[Text]"/>
      <dgm:spPr/>
      <dgm:t>
        <a:bodyPr/>
        <a:lstStyle/>
        <a:p>
          <a:r>
            <a:rPr lang="en-US" dirty="0"/>
            <a:t>IYCN</a:t>
          </a:r>
        </a:p>
      </dgm:t>
    </dgm:pt>
    <dgm:pt modelId="{A2DDC8F5-6DFF-49A5-9F12-909550631E3D}" type="parTrans" cxnId="{706813B4-87C1-4F61-9BDF-BF5865ECFB21}">
      <dgm:prSet/>
      <dgm:spPr/>
      <dgm:t>
        <a:bodyPr/>
        <a:lstStyle/>
        <a:p>
          <a:endParaRPr lang="en-US"/>
        </a:p>
      </dgm:t>
    </dgm:pt>
    <dgm:pt modelId="{D258FF0E-7F51-4F9C-8863-C82A9729D87C}" type="sibTrans" cxnId="{706813B4-87C1-4F61-9BDF-BF5865ECFB21}">
      <dgm:prSet/>
      <dgm:spPr/>
      <dgm:t>
        <a:bodyPr/>
        <a:lstStyle/>
        <a:p>
          <a:endParaRPr lang="en-US"/>
        </a:p>
      </dgm:t>
    </dgm:pt>
    <dgm:pt modelId="{515BEF96-8B0C-4197-9DC1-DE84F6A56900}">
      <dgm:prSet phldrT="[Text]"/>
      <dgm:spPr/>
      <dgm:t>
        <a:bodyPr/>
        <a:lstStyle/>
        <a:p>
          <a:r>
            <a:rPr lang="en-US" dirty="0"/>
            <a:t>Young Observers</a:t>
          </a:r>
        </a:p>
      </dgm:t>
    </dgm:pt>
    <dgm:pt modelId="{29D28FE1-C486-43E6-B1CD-542FF0204093}" type="parTrans" cxnId="{94F6DDB2-AF03-45CC-A7BD-715313FD4569}">
      <dgm:prSet/>
      <dgm:spPr/>
      <dgm:t>
        <a:bodyPr/>
        <a:lstStyle/>
        <a:p>
          <a:endParaRPr lang="en-US"/>
        </a:p>
      </dgm:t>
    </dgm:pt>
    <dgm:pt modelId="{4A8E165A-4110-47BD-9F6B-F3FA1DA4D8BD}" type="sibTrans" cxnId="{94F6DDB2-AF03-45CC-A7BD-715313FD4569}">
      <dgm:prSet/>
      <dgm:spPr/>
      <dgm:t>
        <a:bodyPr/>
        <a:lstStyle/>
        <a:p>
          <a:endParaRPr lang="en-US"/>
        </a:p>
      </dgm:t>
    </dgm:pt>
    <dgm:pt modelId="{B516D040-C206-416C-AEB9-4D55D8DC1E18}" type="pres">
      <dgm:prSet presAssocID="{540A9589-103C-4E7F-BE41-4C8AC18CD894}" presName="compositeShape" presStyleCnt="0">
        <dgm:presLayoutVars>
          <dgm:chMax val="7"/>
          <dgm:dir/>
          <dgm:resizeHandles val="exact"/>
        </dgm:presLayoutVars>
      </dgm:prSet>
      <dgm:spPr/>
    </dgm:pt>
    <dgm:pt modelId="{FD68C65E-7DAC-4E2A-B90E-2F02695816D1}" type="pres">
      <dgm:prSet presAssocID="{664D35EB-72FB-4DC6-BE0F-24C71F248A28}" presName="circ1" presStyleLbl="vennNode1" presStyleIdx="0" presStyleCnt="3"/>
      <dgm:spPr/>
    </dgm:pt>
    <dgm:pt modelId="{69E252CE-A43F-44A4-B696-C50897B95BCA}" type="pres">
      <dgm:prSet presAssocID="{664D35EB-72FB-4DC6-BE0F-24C71F248A28}" presName="circ1Tx" presStyleLbl="revTx" presStyleIdx="0" presStyleCnt="0">
        <dgm:presLayoutVars>
          <dgm:chMax val="0"/>
          <dgm:chPref val="0"/>
          <dgm:bulletEnabled val="1"/>
        </dgm:presLayoutVars>
      </dgm:prSet>
      <dgm:spPr/>
    </dgm:pt>
    <dgm:pt modelId="{9DEB7ED2-4D9D-4704-93E6-4122AA202191}" type="pres">
      <dgm:prSet presAssocID="{7779DC53-BF26-4F5B-BCE0-DBA7AFA7617A}" presName="circ2" presStyleLbl="vennNode1" presStyleIdx="1" presStyleCnt="3"/>
      <dgm:spPr/>
    </dgm:pt>
    <dgm:pt modelId="{86B894BC-6CCF-4209-BD93-4BF0680EE95C}" type="pres">
      <dgm:prSet presAssocID="{7779DC53-BF26-4F5B-BCE0-DBA7AFA7617A}" presName="circ2Tx" presStyleLbl="revTx" presStyleIdx="0" presStyleCnt="0">
        <dgm:presLayoutVars>
          <dgm:chMax val="0"/>
          <dgm:chPref val="0"/>
          <dgm:bulletEnabled val="1"/>
        </dgm:presLayoutVars>
      </dgm:prSet>
      <dgm:spPr/>
    </dgm:pt>
    <dgm:pt modelId="{FFE1ED3F-B500-48FA-9786-9D6D06293E5A}" type="pres">
      <dgm:prSet presAssocID="{515BEF96-8B0C-4197-9DC1-DE84F6A56900}" presName="circ3" presStyleLbl="vennNode1" presStyleIdx="2" presStyleCnt="3"/>
      <dgm:spPr/>
    </dgm:pt>
    <dgm:pt modelId="{5B1BEC63-81A8-481F-BE36-64128953331D}" type="pres">
      <dgm:prSet presAssocID="{515BEF96-8B0C-4197-9DC1-DE84F6A56900}" presName="circ3Tx" presStyleLbl="revTx" presStyleIdx="0" presStyleCnt="0">
        <dgm:presLayoutVars>
          <dgm:chMax val="0"/>
          <dgm:chPref val="0"/>
          <dgm:bulletEnabled val="1"/>
        </dgm:presLayoutVars>
      </dgm:prSet>
      <dgm:spPr/>
    </dgm:pt>
  </dgm:ptLst>
  <dgm:cxnLst>
    <dgm:cxn modelId="{9B74E017-112D-486D-B9EB-86B10FC93AC2}" type="presOf" srcId="{7779DC53-BF26-4F5B-BCE0-DBA7AFA7617A}" destId="{9DEB7ED2-4D9D-4704-93E6-4122AA202191}" srcOrd="0" destOrd="0" presId="urn:microsoft.com/office/officeart/2005/8/layout/venn1"/>
    <dgm:cxn modelId="{892C341C-886B-4489-A8ED-18731B56BDF7}" type="presOf" srcId="{7779DC53-BF26-4F5B-BCE0-DBA7AFA7617A}" destId="{86B894BC-6CCF-4209-BD93-4BF0680EE95C}" srcOrd="1" destOrd="0" presId="urn:microsoft.com/office/officeart/2005/8/layout/venn1"/>
    <dgm:cxn modelId="{2CCA6927-C153-4B8B-9D9B-3EA86ECF9E8A}" srcId="{540A9589-103C-4E7F-BE41-4C8AC18CD894}" destId="{664D35EB-72FB-4DC6-BE0F-24C71F248A28}" srcOrd="0" destOrd="0" parTransId="{25F8219E-A2D3-41E6-B111-B9A94EA2FCBD}" sibTransId="{CA4C9800-5D58-4FFA-8732-3570B17D45EE}"/>
    <dgm:cxn modelId="{A3971B28-96CB-499B-8F34-1C4E538EFE60}" type="presOf" srcId="{664D35EB-72FB-4DC6-BE0F-24C71F248A28}" destId="{FD68C65E-7DAC-4E2A-B90E-2F02695816D1}" srcOrd="0" destOrd="0" presId="urn:microsoft.com/office/officeart/2005/8/layout/venn1"/>
    <dgm:cxn modelId="{3B975167-CEC0-40CC-8D60-FD7611A566EC}" type="presOf" srcId="{515BEF96-8B0C-4197-9DC1-DE84F6A56900}" destId="{5B1BEC63-81A8-481F-BE36-64128953331D}" srcOrd="1" destOrd="0" presId="urn:microsoft.com/office/officeart/2005/8/layout/venn1"/>
    <dgm:cxn modelId="{16DBA588-052A-4299-B34A-B3FFC0CE7F2B}" type="presOf" srcId="{515BEF96-8B0C-4197-9DC1-DE84F6A56900}" destId="{FFE1ED3F-B500-48FA-9786-9D6D06293E5A}" srcOrd="0" destOrd="0" presId="urn:microsoft.com/office/officeart/2005/8/layout/venn1"/>
    <dgm:cxn modelId="{94F6DDB2-AF03-45CC-A7BD-715313FD4569}" srcId="{540A9589-103C-4E7F-BE41-4C8AC18CD894}" destId="{515BEF96-8B0C-4197-9DC1-DE84F6A56900}" srcOrd="2" destOrd="0" parTransId="{29D28FE1-C486-43E6-B1CD-542FF0204093}" sibTransId="{4A8E165A-4110-47BD-9F6B-F3FA1DA4D8BD}"/>
    <dgm:cxn modelId="{706813B4-87C1-4F61-9BDF-BF5865ECFB21}" srcId="{540A9589-103C-4E7F-BE41-4C8AC18CD894}" destId="{7779DC53-BF26-4F5B-BCE0-DBA7AFA7617A}" srcOrd="1" destOrd="0" parTransId="{A2DDC8F5-6DFF-49A5-9F12-909550631E3D}" sibTransId="{D258FF0E-7F51-4F9C-8863-C82A9729D87C}"/>
    <dgm:cxn modelId="{F0D5CCB7-ADCC-4A88-A0EB-CB40495C50FA}" type="presOf" srcId="{664D35EB-72FB-4DC6-BE0F-24C71F248A28}" destId="{69E252CE-A43F-44A4-B696-C50897B95BCA}" srcOrd="1" destOrd="0" presId="urn:microsoft.com/office/officeart/2005/8/layout/venn1"/>
    <dgm:cxn modelId="{4FAC67FE-81E2-4F0C-8672-9E399AD4E4C8}" type="presOf" srcId="{540A9589-103C-4E7F-BE41-4C8AC18CD894}" destId="{B516D040-C206-416C-AEB9-4D55D8DC1E18}" srcOrd="0" destOrd="0" presId="urn:microsoft.com/office/officeart/2005/8/layout/venn1"/>
    <dgm:cxn modelId="{79D2CCB7-5E8D-42F6-AF57-9C78C3264D08}" type="presParOf" srcId="{B516D040-C206-416C-AEB9-4D55D8DC1E18}" destId="{FD68C65E-7DAC-4E2A-B90E-2F02695816D1}" srcOrd="0" destOrd="0" presId="urn:microsoft.com/office/officeart/2005/8/layout/venn1"/>
    <dgm:cxn modelId="{696B965C-3BC2-4580-B803-4AC2029179D9}" type="presParOf" srcId="{B516D040-C206-416C-AEB9-4D55D8DC1E18}" destId="{69E252CE-A43F-44A4-B696-C50897B95BCA}" srcOrd="1" destOrd="0" presId="urn:microsoft.com/office/officeart/2005/8/layout/venn1"/>
    <dgm:cxn modelId="{0334EB16-8F9E-40A1-B2A9-0843B64EBECA}" type="presParOf" srcId="{B516D040-C206-416C-AEB9-4D55D8DC1E18}" destId="{9DEB7ED2-4D9D-4704-93E6-4122AA202191}" srcOrd="2" destOrd="0" presId="urn:microsoft.com/office/officeart/2005/8/layout/venn1"/>
    <dgm:cxn modelId="{85C9D7F4-341D-40C5-AB5E-5D20E580AFC2}" type="presParOf" srcId="{B516D040-C206-416C-AEB9-4D55D8DC1E18}" destId="{86B894BC-6CCF-4209-BD93-4BF0680EE95C}" srcOrd="3" destOrd="0" presId="urn:microsoft.com/office/officeart/2005/8/layout/venn1"/>
    <dgm:cxn modelId="{ADFC5444-7FDA-4E10-81FF-E963DF8C3AC8}" type="presParOf" srcId="{B516D040-C206-416C-AEB9-4D55D8DC1E18}" destId="{FFE1ED3F-B500-48FA-9786-9D6D06293E5A}" srcOrd="4" destOrd="0" presId="urn:microsoft.com/office/officeart/2005/8/layout/venn1"/>
    <dgm:cxn modelId="{2DAC29A3-E73E-4FA6-8EC1-444A86514972}" type="presParOf" srcId="{B516D040-C206-416C-AEB9-4D55D8DC1E18}" destId="{5B1BEC63-81A8-481F-BE36-64128953331D}"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0A9589-103C-4E7F-BE41-4C8AC18CD894}" type="doc">
      <dgm:prSet loTypeId="urn:microsoft.com/office/officeart/2005/8/layout/venn1" loCatId="relationship" qsTypeId="urn:microsoft.com/office/officeart/2005/8/quickstyle/simple1" qsCatId="simple" csTypeId="urn:microsoft.com/office/officeart/2005/8/colors/colorful5" csCatId="colorful" phldr="1"/>
      <dgm:spPr/>
    </dgm:pt>
    <dgm:pt modelId="{664D35EB-72FB-4DC6-BE0F-24C71F248A28}">
      <dgm:prSet phldrT="[Text]"/>
      <dgm:spPr/>
      <dgm:t>
        <a:bodyPr/>
        <a:lstStyle/>
        <a:p>
          <a:r>
            <a:rPr lang="en-US" dirty="0"/>
            <a:t>Young Chemists</a:t>
          </a:r>
        </a:p>
      </dgm:t>
    </dgm:pt>
    <dgm:pt modelId="{25F8219E-A2D3-41E6-B111-B9A94EA2FCBD}" type="parTrans" cxnId="{2CCA6927-C153-4B8B-9D9B-3EA86ECF9E8A}">
      <dgm:prSet/>
      <dgm:spPr/>
      <dgm:t>
        <a:bodyPr/>
        <a:lstStyle/>
        <a:p>
          <a:endParaRPr lang="en-US"/>
        </a:p>
      </dgm:t>
    </dgm:pt>
    <dgm:pt modelId="{CA4C9800-5D58-4FFA-8732-3570B17D45EE}" type="sibTrans" cxnId="{2CCA6927-C153-4B8B-9D9B-3EA86ECF9E8A}">
      <dgm:prSet/>
      <dgm:spPr/>
      <dgm:t>
        <a:bodyPr/>
        <a:lstStyle/>
        <a:p>
          <a:endParaRPr lang="en-US"/>
        </a:p>
      </dgm:t>
    </dgm:pt>
    <dgm:pt modelId="{7779DC53-BF26-4F5B-BCE0-DBA7AFA7617A}">
      <dgm:prSet phldrT="[Text]"/>
      <dgm:spPr/>
      <dgm:t>
        <a:bodyPr/>
        <a:lstStyle/>
        <a:p>
          <a:r>
            <a:rPr lang="en-US" dirty="0"/>
            <a:t>IYCN</a:t>
          </a:r>
        </a:p>
      </dgm:t>
    </dgm:pt>
    <dgm:pt modelId="{A2DDC8F5-6DFF-49A5-9F12-909550631E3D}" type="parTrans" cxnId="{706813B4-87C1-4F61-9BDF-BF5865ECFB21}">
      <dgm:prSet/>
      <dgm:spPr/>
      <dgm:t>
        <a:bodyPr/>
        <a:lstStyle/>
        <a:p>
          <a:endParaRPr lang="en-US"/>
        </a:p>
      </dgm:t>
    </dgm:pt>
    <dgm:pt modelId="{D258FF0E-7F51-4F9C-8863-C82A9729D87C}" type="sibTrans" cxnId="{706813B4-87C1-4F61-9BDF-BF5865ECFB21}">
      <dgm:prSet/>
      <dgm:spPr/>
      <dgm:t>
        <a:bodyPr/>
        <a:lstStyle/>
        <a:p>
          <a:endParaRPr lang="en-US"/>
        </a:p>
      </dgm:t>
    </dgm:pt>
    <dgm:pt modelId="{515BEF96-8B0C-4197-9DC1-DE84F6A56900}">
      <dgm:prSet phldrT="[Text]"/>
      <dgm:spPr/>
      <dgm:t>
        <a:bodyPr/>
        <a:lstStyle/>
        <a:p>
          <a:r>
            <a:rPr lang="en-US" dirty="0"/>
            <a:t>Young Observers</a:t>
          </a:r>
        </a:p>
      </dgm:t>
    </dgm:pt>
    <dgm:pt modelId="{29D28FE1-C486-43E6-B1CD-542FF0204093}" type="parTrans" cxnId="{94F6DDB2-AF03-45CC-A7BD-715313FD4569}">
      <dgm:prSet/>
      <dgm:spPr/>
      <dgm:t>
        <a:bodyPr/>
        <a:lstStyle/>
        <a:p>
          <a:endParaRPr lang="en-US"/>
        </a:p>
      </dgm:t>
    </dgm:pt>
    <dgm:pt modelId="{4A8E165A-4110-47BD-9F6B-F3FA1DA4D8BD}" type="sibTrans" cxnId="{94F6DDB2-AF03-45CC-A7BD-715313FD4569}">
      <dgm:prSet/>
      <dgm:spPr/>
      <dgm:t>
        <a:bodyPr/>
        <a:lstStyle/>
        <a:p>
          <a:endParaRPr lang="en-US"/>
        </a:p>
      </dgm:t>
    </dgm:pt>
    <dgm:pt modelId="{B516D040-C206-416C-AEB9-4D55D8DC1E18}" type="pres">
      <dgm:prSet presAssocID="{540A9589-103C-4E7F-BE41-4C8AC18CD894}" presName="compositeShape" presStyleCnt="0">
        <dgm:presLayoutVars>
          <dgm:chMax val="7"/>
          <dgm:dir/>
          <dgm:resizeHandles val="exact"/>
        </dgm:presLayoutVars>
      </dgm:prSet>
      <dgm:spPr/>
    </dgm:pt>
    <dgm:pt modelId="{FD68C65E-7DAC-4E2A-B90E-2F02695816D1}" type="pres">
      <dgm:prSet presAssocID="{664D35EB-72FB-4DC6-BE0F-24C71F248A28}" presName="circ1" presStyleLbl="vennNode1" presStyleIdx="0" presStyleCnt="3"/>
      <dgm:spPr/>
    </dgm:pt>
    <dgm:pt modelId="{69E252CE-A43F-44A4-B696-C50897B95BCA}" type="pres">
      <dgm:prSet presAssocID="{664D35EB-72FB-4DC6-BE0F-24C71F248A28}" presName="circ1Tx" presStyleLbl="revTx" presStyleIdx="0" presStyleCnt="0">
        <dgm:presLayoutVars>
          <dgm:chMax val="0"/>
          <dgm:chPref val="0"/>
          <dgm:bulletEnabled val="1"/>
        </dgm:presLayoutVars>
      </dgm:prSet>
      <dgm:spPr/>
    </dgm:pt>
    <dgm:pt modelId="{9DEB7ED2-4D9D-4704-93E6-4122AA202191}" type="pres">
      <dgm:prSet presAssocID="{7779DC53-BF26-4F5B-BCE0-DBA7AFA7617A}" presName="circ2" presStyleLbl="vennNode1" presStyleIdx="1" presStyleCnt="3"/>
      <dgm:spPr/>
    </dgm:pt>
    <dgm:pt modelId="{86B894BC-6CCF-4209-BD93-4BF0680EE95C}" type="pres">
      <dgm:prSet presAssocID="{7779DC53-BF26-4F5B-BCE0-DBA7AFA7617A}" presName="circ2Tx" presStyleLbl="revTx" presStyleIdx="0" presStyleCnt="0">
        <dgm:presLayoutVars>
          <dgm:chMax val="0"/>
          <dgm:chPref val="0"/>
          <dgm:bulletEnabled val="1"/>
        </dgm:presLayoutVars>
      </dgm:prSet>
      <dgm:spPr/>
    </dgm:pt>
    <dgm:pt modelId="{FFE1ED3F-B500-48FA-9786-9D6D06293E5A}" type="pres">
      <dgm:prSet presAssocID="{515BEF96-8B0C-4197-9DC1-DE84F6A56900}" presName="circ3" presStyleLbl="vennNode1" presStyleIdx="2" presStyleCnt="3"/>
      <dgm:spPr/>
    </dgm:pt>
    <dgm:pt modelId="{5B1BEC63-81A8-481F-BE36-64128953331D}" type="pres">
      <dgm:prSet presAssocID="{515BEF96-8B0C-4197-9DC1-DE84F6A56900}" presName="circ3Tx" presStyleLbl="revTx" presStyleIdx="0" presStyleCnt="0">
        <dgm:presLayoutVars>
          <dgm:chMax val="0"/>
          <dgm:chPref val="0"/>
          <dgm:bulletEnabled val="1"/>
        </dgm:presLayoutVars>
      </dgm:prSet>
      <dgm:spPr/>
    </dgm:pt>
  </dgm:ptLst>
  <dgm:cxnLst>
    <dgm:cxn modelId="{2CCA6927-C153-4B8B-9D9B-3EA86ECF9E8A}" srcId="{540A9589-103C-4E7F-BE41-4C8AC18CD894}" destId="{664D35EB-72FB-4DC6-BE0F-24C71F248A28}" srcOrd="0" destOrd="0" parTransId="{25F8219E-A2D3-41E6-B111-B9A94EA2FCBD}" sibTransId="{CA4C9800-5D58-4FFA-8732-3570B17D45EE}"/>
    <dgm:cxn modelId="{A94F0F63-FC30-467F-9066-74488770C278}" type="presOf" srcId="{7779DC53-BF26-4F5B-BCE0-DBA7AFA7617A}" destId="{9DEB7ED2-4D9D-4704-93E6-4122AA202191}" srcOrd="0" destOrd="0" presId="urn:microsoft.com/office/officeart/2005/8/layout/venn1"/>
    <dgm:cxn modelId="{7FC2398E-65C1-4F8E-8E35-9A2F3D382E4C}" type="presOf" srcId="{515BEF96-8B0C-4197-9DC1-DE84F6A56900}" destId="{FFE1ED3F-B500-48FA-9786-9D6D06293E5A}" srcOrd="0" destOrd="0" presId="urn:microsoft.com/office/officeart/2005/8/layout/venn1"/>
    <dgm:cxn modelId="{C96939B0-7914-4946-908E-3FA5B984CF5D}" type="presOf" srcId="{515BEF96-8B0C-4197-9DC1-DE84F6A56900}" destId="{5B1BEC63-81A8-481F-BE36-64128953331D}" srcOrd="1" destOrd="0" presId="urn:microsoft.com/office/officeart/2005/8/layout/venn1"/>
    <dgm:cxn modelId="{94F6DDB2-AF03-45CC-A7BD-715313FD4569}" srcId="{540A9589-103C-4E7F-BE41-4C8AC18CD894}" destId="{515BEF96-8B0C-4197-9DC1-DE84F6A56900}" srcOrd="2" destOrd="0" parTransId="{29D28FE1-C486-43E6-B1CD-542FF0204093}" sibTransId="{4A8E165A-4110-47BD-9F6B-F3FA1DA4D8BD}"/>
    <dgm:cxn modelId="{706813B4-87C1-4F61-9BDF-BF5865ECFB21}" srcId="{540A9589-103C-4E7F-BE41-4C8AC18CD894}" destId="{7779DC53-BF26-4F5B-BCE0-DBA7AFA7617A}" srcOrd="1" destOrd="0" parTransId="{A2DDC8F5-6DFF-49A5-9F12-909550631E3D}" sibTransId="{D258FF0E-7F51-4F9C-8863-C82A9729D87C}"/>
    <dgm:cxn modelId="{D904D7DC-C0E9-43B6-B067-DA90101232C8}" type="presOf" srcId="{7779DC53-BF26-4F5B-BCE0-DBA7AFA7617A}" destId="{86B894BC-6CCF-4209-BD93-4BF0680EE95C}" srcOrd="1" destOrd="0" presId="urn:microsoft.com/office/officeart/2005/8/layout/venn1"/>
    <dgm:cxn modelId="{F564A8EB-0D65-4EBA-9E63-BD2D85C48ADA}" type="presOf" srcId="{664D35EB-72FB-4DC6-BE0F-24C71F248A28}" destId="{69E252CE-A43F-44A4-B696-C50897B95BCA}" srcOrd="1" destOrd="0" presId="urn:microsoft.com/office/officeart/2005/8/layout/venn1"/>
    <dgm:cxn modelId="{9F42F6F3-9E75-421A-A5F2-A9EC09C4B5CF}" type="presOf" srcId="{540A9589-103C-4E7F-BE41-4C8AC18CD894}" destId="{B516D040-C206-416C-AEB9-4D55D8DC1E18}" srcOrd="0" destOrd="0" presId="urn:microsoft.com/office/officeart/2005/8/layout/venn1"/>
    <dgm:cxn modelId="{10326CF6-2907-439F-9BC6-DA193ADBB2A4}" type="presOf" srcId="{664D35EB-72FB-4DC6-BE0F-24C71F248A28}" destId="{FD68C65E-7DAC-4E2A-B90E-2F02695816D1}" srcOrd="0" destOrd="0" presId="urn:microsoft.com/office/officeart/2005/8/layout/venn1"/>
    <dgm:cxn modelId="{533E1E66-45A9-419F-9F78-8C20DBAAD1A4}" type="presParOf" srcId="{B516D040-C206-416C-AEB9-4D55D8DC1E18}" destId="{FD68C65E-7DAC-4E2A-B90E-2F02695816D1}" srcOrd="0" destOrd="0" presId="urn:microsoft.com/office/officeart/2005/8/layout/venn1"/>
    <dgm:cxn modelId="{39B9DB46-7A62-4E06-8B70-3D273917113F}" type="presParOf" srcId="{B516D040-C206-416C-AEB9-4D55D8DC1E18}" destId="{69E252CE-A43F-44A4-B696-C50897B95BCA}" srcOrd="1" destOrd="0" presId="urn:microsoft.com/office/officeart/2005/8/layout/venn1"/>
    <dgm:cxn modelId="{2D24000B-CF25-4A89-9FEA-4D344F2DFC09}" type="presParOf" srcId="{B516D040-C206-416C-AEB9-4D55D8DC1E18}" destId="{9DEB7ED2-4D9D-4704-93E6-4122AA202191}" srcOrd="2" destOrd="0" presId="urn:microsoft.com/office/officeart/2005/8/layout/venn1"/>
    <dgm:cxn modelId="{CBC9040B-DA0B-4702-B9C0-A1A7A8E54542}" type="presParOf" srcId="{B516D040-C206-416C-AEB9-4D55D8DC1E18}" destId="{86B894BC-6CCF-4209-BD93-4BF0680EE95C}" srcOrd="3" destOrd="0" presId="urn:microsoft.com/office/officeart/2005/8/layout/venn1"/>
    <dgm:cxn modelId="{D17CD8AA-C2BA-43C6-A82B-663BEA4B4420}" type="presParOf" srcId="{B516D040-C206-416C-AEB9-4D55D8DC1E18}" destId="{FFE1ED3F-B500-48FA-9786-9D6D06293E5A}" srcOrd="4" destOrd="0" presId="urn:microsoft.com/office/officeart/2005/8/layout/venn1"/>
    <dgm:cxn modelId="{18BAD739-1B49-4594-9CBD-06A2DFADD9AB}" type="presParOf" srcId="{B516D040-C206-416C-AEB9-4D55D8DC1E18}" destId="{5B1BEC63-81A8-481F-BE36-64128953331D}"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8C65E-7DAC-4E2A-B90E-2F02695816D1}">
      <dsp:nvSpPr>
        <dsp:cNvPr id="0" name=""/>
        <dsp:cNvSpPr/>
      </dsp:nvSpPr>
      <dsp:spPr>
        <a:xfrm>
          <a:off x="1653539" y="38372"/>
          <a:ext cx="1841863" cy="184186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Young Chemists</a:t>
          </a:r>
        </a:p>
      </dsp:txBody>
      <dsp:txXfrm>
        <a:off x="1899121" y="360698"/>
        <a:ext cx="1350699" cy="828838"/>
      </dsp:txXfrm>
    </dsp:sp>
    <dsp:sp modelId="{9DEB7ED2-4D9D-4704-93E6-4122AA202191}">
      <dsp:nvSpPr>
        <dsp:cNvPr id="0" name=""/>
        <dsp:cNvSpPr/>
      </dsp:nvSpPr>
      <dsp:spPr>
        <a:xfrm>
          <a:off x="2318145" y="1189536"/>
          <a:ext cx="1841863" cy="1841863"/>
        </a:xfrm>
        <a:prstGeom prst="ellipse">
          <a:avLst/>
        </a:prstGeom>
        <a:solidFill>
          <a:schemeClr val="accent5">
            <a:alpha val="50000"/>
            <a:hueOff val="-8186447"/>
            <a:satOff val="35407"/>
            <a:lumOff val="17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IYCN</a:t>
          </a:r>
        </a:p>
      </dsp:txBody>
      <dsp:txXfrm>
        <a:off x="2881448" y="1665351"/>
        <a:ext cx="1105117" cy="1013024"/>
      </dsp:txXfrm>
    </dsp:sp>
    <dsp:sp modelId="{FFE1ED3F-B500-48FA-9786-9D6D06293E5A}">
      <dsp:nvSpPr>
        <dsp:cNvPr id="0" name=""/>
        <dsp:cNvSpPr/>
      </dsp:nvSpPr>
      <dsp:spPr>
        <a:xfrm>
          <a:off x="988933" y="1189536"/>
          <a:ext cx="1841863" cy="1841863"/>
        </a:xfrm>
        <a:prstGeom prst="ellipse">
          <a:avLst/>
        </a:prstGeom>
        <a:solidFill>
          <a:schemeClr val="accent5">
            <a:alpha val="50000"/>
            <a:hueOff val="-16372894"/>
            <a:satOff val="70814"/>
            <a:lumOff val="3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Young Observers</a:t>
          </a:r>
        </a:p>
      </dsp:txBody>
      <dsp:txXfrm>
        <a:off x="1162375" y="1665351"/>
        <a:ext cx="1105117" cy="10130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8C65E-7DAC-4E2A-B90E-2F02695816D1}">
      <dsp:nvSpPr>
        <dsp:cNvPr id="0" name=""/>
        <dsp:cNvSpPr/>
      </dsp:nvSpPr>
      <dsp:spPr>
        <a:xfrm>
          <a:off x="1653539" y="38372"/>
          <a:ext cx="1841863" cy="184186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Young Chemists</a:t>
          </a:r>
        </a:p>
      </dsp:txBody>
      <dsp:txXfrm>
        <a:off x="1899121" y="360698"/>
        <a:ext cx="1350699" cy="828838"/>
      </dsp:txXfrm>
    </dsp:sp>
    <dsp:sp modelId="{9DEB7ED2-4D9D-4704-93E6-4122AA202191}">
      <dsp:nvSpPr>
        <dsp:cNvPr id="0" name=""/>
        <dsp:cNvSpPr/>
      </dsp:nvSpPr>
      <dsp:spPr>
        <a:xfrm>
          <a:off x="2318145" y="1189536"/>
          <a:ext cx="1841863" cy="1841863"/>
        </a:xfrm>
        <a:prstGeom prst="ellipse">
          <a:avLst/>
        </a:prstGeom>
        <a:solidFill>
          <a:schemeClr val="accent5">
            <a:alpha val="50000"/>
            <a:hueOff val="-8186447"/>
            <a:satOff val="35407"/>
            <a:lumOff val="17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IYCN</a:t>
          </a:r>
        </a:p>
      </dsp:txBody>
      <dsp:txXfrm>
        <a:off x="2881448" y="1665351"/>
        <a:ext cx="1105117" cy="1013024"/>
      </dsp:txXfrm>
    </dsp:sp>
    <dsp:sp modelId="{FFE1ED3F-B500-48FA-9786-9D6D06293E5A}">
      <dsp:nvSpPr>
        <dsp:cNvPr id="0" name=""/>
        <dsp:cNvSpPr/>
      </dsp:nvSpPr>
      <dsp:spPr>
        <a:xfrm>
          <a:off x="988933" y="1189536"/>
          <a:ext cx="1841863" cy="1841863"/>
        </a:xfrm>
        <a:prstGeom prst="ellipse">
          <a:avLst/>
        </a:prstGeom>
        <a:solidFill>
          <a:schemeClr val="accent5">
            <a:alpha val="50000"/>
            <a:hueOff val="-16372894"/>
            <a:satOff val="70814"/>
            <a:lumOff val="3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Young Observers</a:t>
          </a:r>
        </a:p>
      </dsp:txBody>
      <dsp:txXfrm>
        <a:off x="1162375" y="1665351"/>
        <a:ext cx="1105117" cy="101302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sz="quarter" idx="1"/>
          </p:nvPr>
        </p:nvSpPr>
        <p:spPr>
          <a:xfrm>
            <a:off x="3927776" y="0"/>
            <a:ext cx="3004820" cy="461010"/>
          </a:xfrm>
          <a:prstGeom prst="rect">
            <a:avLst/>
          </a:prstGeom>
        </p:spPr>
        <p:txBody>
          <a:bodyPr vert="horz" lIns="92307" tIns="46153" rIns="92307" bIns="46153" rtlCol="0"/>
          <a:lstStyle>
            <a:lvl1pPr algn="r">
              <a:defRPr sz="1200"/>
            </a:lvl1pPr>
          </a:lstStyle>
          <a:p>
            <a:fld id="{9BBF0F30-D35F-924D-B474-EC57A2DB30F9}" type="datetimeFigureOut">
              <a:rPr lang="en-US" smtClean="0"/>
              <a:t>6/18/18</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7" tIns="46153" rIns="92307" bIns="46153" rtlCol="0" anchor="b"/>
          <a:lstStyle>
            <a:lvl1pPr algn="l">
              <a:defRPr sz="1200"/>
            </a:lvl1pPr>
          </a:lstStyle>
          <a:p>
            <a:endParaRPr lang="en-US"/>
          </a:p>
        </p:txBody>
      </p:sp>
      <p:sp>
        <p:nvSpPr>
          <p:cNvPr id="5" name="Slide Number Placeholder 4"/>
          <p:cNvSpPr>
            <a:spLocks noGrp="1"/>
          </p:cNvSpPr>
          <p:nvPr>
            <p:ph type="sldNum" sz="quarter" idx="3"/>
          </p:nvPr>
        </p:nvSpPr>
        <p:spPr>
          <a:xfrm>
            <a:off x="3927776" y="8757590"/>
            <a:ext cx="3004820" cy="461010"/>
          </a:xfrm>
          <a:prstGeom prst="rect">
            <a:avLst/>
          </a:prstGeom>
        </p:spPr>
        <p:txBody>
          <a:bodyPr vert="horz" lIns="92307" tIns="46153" rIns="92307" bIns="46153" rtlCol="0" anchor="b"/>
          <a:lstStyle>
            <a:lvl1pPr algn="r">
              <a:defRPr sz="1200"/>
            </a:lvl1pPr>
          </a:lstStyle>
          <a:p>
            <a:fld id="{FC5ACDE5-4C24-7E41-BA07-4A77DCA2632E}" type="slidenum">
              <a:rPr lang="en-US" smtClean="0"/>
              <a:t>‹#›</a:t>
            </a:fld>
            <a:endParaRPr lang="en-US"/>
          </a:p>
        </p:txBody>
      </p:sp>
    </p:spTree>
    <p:extLst>
      <p:ext uri="{BB962C8B-B14F-4D97-AF65-F5344CB8AC3E}">
        <p14:creationId xmlns:p14="http://schemas.microsoft.com/office/powerpoint/2010/main" val="6108664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27776" y="0"/>
            <a:ext cx="3004820" cy="461010"/>
          </a:xfrm>
          <a:prstGeom prst="rect">
            <a:avLst/>
          </a:prstGeom>
        </p:spPr>
        <p:txBody>
          <a:bodyPr vert="horz" lIns="92307" tIns="46153" rIns="92307" bIns="46153" rtlCol="0"/>
          <a:lstStyle>
            <a:lvl1pPr algn="r">
              <a:defRPr sz="1200"/>
            </a:lvl1pPr>
          </a:lstStyle>
          <a:p>
            <a:fld id="{2295A038-206B-284E-A643-5DC57DD662DF}" type="datetimeFigureOut">
              <a:rPr lang="en-US" smtClean="0"/>
              <a:t>6/18/18</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693420" y="4379596"/>
            <a:ext cx="5547360" cy="4149090"/>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307" tIns="46153" rIns="92307" bIns="46153" rtlCol="0" anchor="b"/>
          <a:lstStyle>
            <a:lvl1pPr algn="r">
              <a:defRPr sz="1200"/>
            </a:lvl1pPr>
          </a:lstStyle>
          <a:p>
            <a:fld id="{521562D8-230D-CB49-AE1B-A1C07C09C360}" type="slidenum">
              <a:rPr lang="en-US" smtClean="0"/>
              <a:t>‹#›</a:t>
            </a:fld>
            <a:endParaRPr lang="en-US"/>
          </a:p>
        </p:txBody>
      </p:sp>
    </p:spTree>
    <p:extLst>
      <p:ext uri="{BB962C8B-B14F-4D97-AF65-F5344CB8AC3E}">
        <p14:creationId xmlns:p14="http://schemas.microsoft.com/office/powerpoint/2010/main" val="23486910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inviting me to speak at</a:t>
            </a:r>
          </a:p>
          <a:p>
            <a:endParaRPr lang="en-US" dirty="0"/>
          </a:p>
          <a:p>
            <a:r>
              <a:rPr lang="en-US" dirty="0"/>
              <a:t>Thank you to your</a:t>
            </a:r>
            <a:r>
              <a:rPr lang="en-US" baseline="0" dirty="0"/>
              <a:t> active members who serve on Divisions, Committees, Subcommittees and elected bodies. </a:t>
            </a:r>
            <a:endParaRPr lang="en-US" dirty="0"/>
          </a:p>
          <a:p>
            <a:r>
              <a:rPr lang="en-US" dirty="0"/>
              <a:t>It is my honor to speak to you today</a:t>
            </a:r>
            <a:r>
              <a:rPr lang="en-US" baseline="0" dirty="0"/>
              <a:t> about IUPAC…</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a:t>
            </a:fld>
            <a:endParaRPr lang="en-US" dirty="0"/>
          </a:p>
        </p:txBody>
      </p:sp>
    </p:spTree>
    <p:extLst>
      <p:ext uri="{BB962C8B-B14F-4D97-AF65-F5344CB8AC3E}">
        <p14:creationId xmlns:p14="http://schemas.microsoft.com/office/powerpoint/2010/main" val="467085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12</a:t>
            </a:fld>
            <a:endParaRPr lang="en-US"/>
          </a:p>
        </p:txBody>
      </p:sp>
    </p:spTree>
    <p:extLst>
      <p:ext uri="{BB962C8B-B14F-4D97-AF65-F5344CB8AC3E}">
        <p14:creationId xmlns:p14="http://schemas.microsoft.com/office/powerpoint/2010/main" val="176946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Conferences</a:t>
            </a:r>
            <a:r>
              <a:rPr lang="en-US" baseline="0" dirty="0"/>
              <a:t> are endorsed by IUPAC through a rigorous review process to insure that they meet IUPAC’s expectations. Held in our NAO countries. We also provide financial support through our Financially Supported Conference program in emerging regions and emerging chemistry fields.</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14</a:t>
            </a:fld>
            <a:endParaRPr lang="en-US"/>
          </a:p>
        </p:txBody>
      </p:sp>
    </p:spTree>
    <p:extLst>
      <p:ext uri="{BB962C8B-B14F-4D97-AF65-F5344CB8AC3E}">
        <p14:creationId xmlns:p14="http://schemas.microsoft.com/office/powerpoint/2010/main" val="215269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a:t>
            </a:r>
            <a:r>
              <a:rPr lang="en-US" baseline="0" dirty="0"/>
              <a:t> IUPAC focusing for the future???</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15</a:t>
            </a:fld>
            <a:endParaRPr lang="en-US"/>
          </a:p>
        </p:txBody>
      </p:sp>
    </p:spTree>
    <p:extLst>
      <p:ext uri="{BB962C8B-B14F-4D97-AF65-F5344CB8AC3E}">
        <p14:creationId xmlns:p14="http://schemas.microsoft.com/office/powerpoint/2010/main" val="3595458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692150"/>
            <a:ext cx="46101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16</a:t>
            </a:fld>
            <a:endParaRPr lang="en-US"/>
          </a:p>
        </p:txBody>
      </p:sp>
    </p:spTree>
    <p:extLst>
      <p:ext uri="{BB962C8B-B14F-4D97-AF65-F5344CB8AC3E}">
        <p14:creationId xmlns:p14="http://schemas.microsoft.com/office/powerpoint/2010/main" val="3395245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17</a:t>
            </a:fld>
            <a:endParaRPr lang="en-US"/>
          </a:p>
        </p:txBody>
      </p:sp>
    </p:spTree>
    <p:extLst>
      <p:ext uri="{BB962C8B-B14F-4D97-AF65-F5344CB8AC3E}">
        <p14:creationId xmlns:p14="http://schemas.microsoft.com/office/powerpoint/2010/main" val="155417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21</a:t>
            </a:fld>
            <a:endParaRPr lang="en-US"/>
          </a:p>
        </p:txBody>
      </p:sp>
    </p:spTree>
    <p:extLst>
      <p:ext uri="{BB962C8B-B14F-4D97-AF65-F5344CB8AC3E}">
        <p14:creationId xmlns:p14="http://schemas.microsoft.com/office/powerpoint/2010/main" val="2428004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26</a:t>
            </a:fld>
            <a:endParaRPr lang="en-US"/>
          </a:p>
        </p:txBody>
      </p:sp>
    </p:spTree>
    <p:extLst>
      <p:ext uri="{BB962C8B-B14F-4D97-AF65-F5344CB8AC3E}">
        <p14:creationId xmlns:p14="http://schemas.microsoft.com/office/powerpoint/2010/main" val="469960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2015, a Strategic Plan task group was formed and has led to an updated Strategic Plan for IUPAC. The mission, vision, Core Values and our Unique role in the World Chemistry community was developed. </a:t>
            </a:r>
          </a:p>
        </p:txBody>
      </p:sp>
      <p:sp>
        <p:nvSpPr>
          <p:cNvPr id="4" name="Slide Number Placeholder 3"/>
          <p:cNvSpPr>
            <a:spLocks noGrp="1"/>
          </p:cNvSpPr>
          <p:nvPr>
            <p:ph type="sldNum" sz="quarter" idx="10"/>
          </p:nvPr>
        </p:nvSpPr>
        <p:spPr/>
        <p:txBody>
          <a:bodyPr/>
          <a:lstStyle/>
          <a:p>
            <a:fld id="{521562D8-230D-CB49-AE1B-A1C07C09C360}" type="slidenum">
              <a:rPr lang="en-US" smtClean="0"/>
              <a:t>29</a:t>
            </a:fld>
            <a:endParaRPr lang="en-US"/>
          </a:p>
        </p:txBody>
      </p:sp>
    </p:spTree>
    <p:extLst>
      <p:ext uri="{BB962C8B-B14F-4D97-AF65-F5344CB8AC3E}">
        <p14:creationId xmlns:p14="http://schemas.microsoft.com/office/powerpoint/2010/main" val="1219373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21562D8-230D-CB49-AE1B-A1C07C09C360}" type="slidenum">
              <a:rPr lang="en-US" smtClean="0"/>
              <a:t>30</a:t>
            </a:fld>
            <a:endParaRPr lang="en-US" dirty="0"/>
          </a:p>
        </p:txBody>
      </p:sp>
    </p:spTree>
    <p:extLst>
      <p:ext uri="{BB962C8B-B14F-4D97-AF65-F5344CB8AC3E}">
        <p14:creationId xmlns:p14="http://schemas.microsoft.com/office/powerpoint/2010/main" val="2970480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21562D8-230D-CB49-AE1B-A1C07C09C360}" type="slidenum">
              <a:rPr lang="en-US" smtClean="0"/>
              <a:t>31</a:t>
            </a:fld>
            <a:endParaRPr lang="en-US" dirty="0"/>
          </a:p>
        </p:txBody>
      </p:sp>
    </p:spTree>
    <p:extLst>
      <p:ext uri="{BB962C8B-B14F-4D97-AF65-F5344CB8AC3E}">
        <p14:creationId xmlns:p14="http://schemas.microsoft.com/office/powerpoint/2010/main" val="297048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3</a:t>
            </a:fld>
            <a:endParaRPr lang="en-US" dirty="0"/>
          </a:p>
        </p:txBody>
      </p:sp>
    </p:spTree>
    <p:extLst>
      <p:ext uri="{BB962C8B-B14F-4D97-AF65-F5344CB8AC3E}">
        <p14:creationId xmlns:p14="http://schemas.microsoft.com/office/powerpoint/2010/main" val="1966706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217">
              <a:defRPr/>
            </a:pPr>
            <a:r>
              <a:rPr lang="en-US" dirty="0"/>
              <a:t>The </a:t>
            </a:r>
            <a:r>
              <a:rPr lang="en-US" u="sng" dirty="0"/>
              <a:t>core values</a:t>
            </a:r>
            <a:r>
              <a:rPr lang="en-US" dirty="0"/>
              <a:t> provide the foundation of the strategy.  They are principles that guide the conduct of the Union and its relationships with its stakeholders.  IUPAC’s core values emphasize scientific excellence, communication, transparency, diversity, and ethical behavior.  These behaviors are expected to be practiced by all of the Union’s volunteers, staff and stakeholders.</a:t>
            </a:r>
          </a:p>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32</a:t>
            </a:fld>
            <a:endParaRPr lang="en-US" dirty="0"/>
          </a:p>
        </p:txBody>
      </p:sp>
    </p:spTree>
    <p:extLst>
      <p:ext uri="{BB962C8B-B14F-4D97-AF65-F5344CB8AC3E}">
        <p14:creationId xmlns:p14="http://schemas.microsoft.com/office/powerpoint/2010/main" val="1673050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task group articulated IUPAC’s </a:t>
            </a:r>
            <a:r>
              <a:rPr lang="en-US" u="sng" dirty="0"/>
              <a:t>unique role in the world chemistry community</a:t>
            </a:r>
            <a:r>
              <a:rPr lang="en-US" dirty="0"/>
              <a:t> as follows:</a:t>
            </a:r>
          </a:p>
          <a:p>
            <a:r>
              <a:rPr lang="en-US" dirty="0"/>
              <a:t>A focus on those aspects of chemistry where global consensus is essential for progress in research, commerce and policy.</a:t>
            </a:r>
          </a:p>
          <a:p>
            <a:r>
              <a:rPr lang="en-US" dirty="0"/>
              <a:t>Respect for its objectivity and scientific excellence, providing access to the highest levels in the scientific, industrial, and policy communities to represent global chemistry</a:t>
            </a:r>
          </a:p>
          <a:p>
            <a:r>
              <a:rPr lang="en-US" dirty="0"/>
              <a:t>A worldwide base of volunteers with the best skills and background, recruited by transparent and well-understood processes.</a:t>
            </a:r>
          </a:p>
          <a:p>
            <a:r>
              <a:rPr lang="en-US" dirty="0"/>
              <a:t>IUPAC’s unique role in the worldwide chemistry community summarizes its value to its Members and stakeholders.  IUPAC, with its global reach, can effectively convene the chemistry community through its Members and volunteers to address global needs through the contributions from the chemical sciences.</a:t>
            </a:r>
          </a:p>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33</a:t>
            </a:fld>
            <a:endParaRPr lang="en-US" dirty="0"/>
          </a:p>
        </p:txBody>
      </p:sp>
    </p:spTree>
    <p:extLst>
      <p:ext uri="{BB962C8B-B14F-4D97-AF65-F5344CB8AC3E}">
        <p14:creationId xmlns:p14="http://schemas.microsoft.com/office/powerpoint/2010/main" val="1349052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39</a:t>
            </a:fld>
            <a:endParaRPr lang="en-US"/>
          </a:p>
        </p:txBody>
      </p:sp>
    </p:spTree>
    <p:extLst>
      <p:ext uri="{BB962C8B-B14F-4D97-AF65-F5344CB8AC3E}">
        <p14:creationId xmlns:p14="http://schemas.microsoft.com/office/powerpoint/2010/main" val="1386022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Secretariat</a:t>
            </a:r>
            <a:r>
              <a:rPr lang="en-US" baseline="0" dirty="0"/>
              <a:t> Staff supporting the work of IUPAC’s volunteers, from left to right: Dr. Lynn </a:t>
            </a:r>
            <a:r>
              <a:rPr lang="en-US" baseline="0" dirty="0" err="1"/>
              <a:t>Soby</a:t>
            </a:r>
            <a:r>
              <a:rPr lang="en-US" baseline="0" dirty="0"/>
              <a:t> (Executive Director), Jay Lucido (Financial Controller), Enid Weatherwax (Administrative Assistant), Linda Tapp (Membership Manager) and Dr. Fabienne Meyers (Associate Director and Managing Editor for Chemistry International)</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41</a:t>
            </a:fld>
            <a:endParaRPr lang="en-US"/>
          </a:p>
        </p:txBody>
      </p:sp>
    </p:spTree>
    <p:extLst>
      <p:ext uri="{BB962C8B-B14F-4D97-AF65-F5344CB8AC3E}">
        <p14:creationId xmlns:p14="http://schemas.microsoft.com/office/powerpoint/2010/main" val="1012447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42</a:t>
            </a:fld>
            <a:endParaRPr lang="en-US"/>
          </a:p>
        </p:txBody>
      </p:sp>
    </p:spTree>
    <p:extLst>
      <p:ext uri="{BB962C8B-B14F-4D97-AF65-F5344CB8AC3E}">
        <p14:creationId xmlns:p14="http://schemas.microsoft.com/office/powerpoint/2010/main" val="2762226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Call to Action: (LMS)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worldwide base of volunteers with the best skills and background, recruited by transparent and well-understood processes.</a:t>
            </a:r>
          </a:p>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43</a:t>
            </a:fld>
            <a:endParaRPr lang="en-US"/>
          </a:p>
        </p:txBody>
      </p:sp>
    </p:spTree>
    <p:extLst>
      <p:ext uri="{BB962C8B-B14F-4D97-AF65-F5344CB8AC3E}">
        <p14:creationId xmlns:p14="http://schemas.microsoft.com/office/powerpoint/2010/main" val="1554171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fields</a:t>
            </a:r>
            <a:r>
              <a:rPr lang="en-US" baseline="0" dirty="0"/>
              <a:t> of Chemistry and focus areas of IUPAC’s volunteers</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4</a:t>
            </a:fld>
            <a:endParaRPr lang="en-US"/>
          </a:p>
        </p:txBody>
      </p:sp>
    </p:spTree>
    <p:extLst>
      <p:ext uri="{BB962C8B-B14F-4D97-AF65-F5344CB8AC3E}">
        <p14:creationId xmlns:p14="http://schemas.microsoft.com/office/powerpoint/2010/main" val="1448263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in a traditional format, the list…I prefer to use the Fields of Chemistry from the website, so that people know where they can look quickly at all that IUPAC does.</a:t>
            </a:r>
          </a:p>
        </p:txBody>
      </p:sp>
      <p:sp>
        <p:nvSpPr>
          <p:cNvPr id="4" name="Slide Number Placeholder 3"/>
          <p:cNvSpPr>
            <a:spLocks noGrp="1"/>
          </p:cNvSpPr>
          <p:nvPr>
            <p:ph type="sldNum" sz="quarter" idx="10"/>
          </p:nvPr>
        </p:nvSpPr>
        <p:spPr/>
        <p:txBody>
          <a:bodyPr/>
          <a:lstStyle/>
          <a:p>
            <a:fld id="{521562D8-230D-CB49-AE1B-A1C07C09C360}" type="slidenum">
              <a:rPr lang="en-US" smtClean="0"/>
              <a:t>5</a:t>
            </a:fld>
            <a:endParaRPr lang="en-US"/>
          </a:p>
        </p:txBody>
      </p:sp>
    </p:spTree>
    <p:extLst>
      <p:ext uri="{BB962C8B-B14F-4D97-AF65-F5344CB8AC3E}">
        <p14:creationId xmlns:p14="http://schemas.microsoft.com/office/powerpoint/2010/main" val="2568849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6</a:t>
            </a:fld>
            <a:endParaRPr lang="en-US"/>
          </a:p>
        </p:txBody>
      </p:sp>
    </p:spTree>
    <p:extLst>
      <p:ext uri="{BB962C8B-B14F-4D97-AF65-F5344CB8AC3E}">
        <p14:creationId xmlns:p14="http://schemas.microsoft.com/office/powerpoint/2010/main" val="1222253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a:t>
            </a:r>
            <a:r>
              <a:rPr lang="en-US" baseline="0" dirty="0"/>
              <a:t> much text on this slide.</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7</a:t>
            </a:fld>
            <a:endParaRPr lang="en-US"/>
          </a:p>
        </p:txBody>
      </p:sp>
    </p:spTree>
    <p:extLst>
      <p:ext uri="{BB962C8B-B14F-4D97-AF65-F5344CB8AC3E}">
        <p14:creationId xmlns:p14="http://schemas.microsoft.com/office/powerpoint/2010/main" val="220477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a:t>
            </a:r>
            <a:r>
              <a:rPr lang="en-US" baseline="0" dirty="0"/>
              <a:t> image for this information? Reduce text?</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8</a:t>
            </a:fld>
            <a:endParaRPr lang="en-US"/>
          </a:p>
        </p:txBody>
      </p:sp>
    </p:spTree>
    <p:extLst>
      <p:ext uri="{BB962C8B-B14F-4D97-AF65-F5344CB8AC3E}">
        <p14:creationId xmlns:p14="http://schemas.microsoft.com/office/powerpoint/2010/main" val="176998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9</a:t>
            </a:fld>
            <a:endParaRPr lang="en-US"/>
          </a:p>
        </p:txBody>
      </p:sp>
    </p:spTree>
    <p:extLst>
      <p:ext uri="{BB962C8B-B14F-4D97-AF65-F5344CB8AC3E}">
        <p14:creationId xmlns:p14="http://schemas.microsoft.com/office/powerpoint/2010/main" val="1769989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11</a:t>
            </a:fld>
            <a:endParaRPr lang="en-US"/>
          </a:p>
        </p:txBody>
      </p:sp>
    </p:spTree>
    <p:extLst>
      <p:ext uri="{BB962C8B-B14F-4D97-AF65-F5344CB8AC3E}">
        <p14:creationId xmlns:p14="http://schemas.microsoft.com/office/powerpoint/2010/main" val="2568849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solidFill>
          <a:schemeClr val="tx1">
            <a:alpha val="96000"/>
          </a:schemeClr>
        </a:solidFill>
        <a:effectLst/>
      </p:bgPr>
    </p:bg>
    <p:spTree>
      <p:nvGrpSpPr>
        <p:cNvPr id="1" name=""/>
        <p:cNvGrpSpPr/>
        <p:nvPr/>
      </p:nvGrpSpPr>
      <p:grpSpPr>
        <a:xfrm>
          <a:off x="0" y="0"/>
          <a:ext cx="0" cy="0"/>
          <a:chOff x="0" y="0"/>
          <a:chExt cx="0" cy="0"/>
        </a:xfrm>
      </p:grpSpPr>
      <p:pic>
        <p:nvPicPr>
          <p:cNvPr id="2" name="Picture 1" descr="lUPAC_logo_blocks_stack_reverse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201" y="433269"/>
            <a:ext cx="7229292" cy="5764326"/>
          </a:xfrm>
          <a:prstGeom prst="rect">
            <a:avLst/>
          </a:prstGeom>
        </p:spPr>
      </p:pic>
    </p:spTree>
    <p:extLst>
      <p:ext uri="{BB962C8B-B14F-4D97-AF65-F5344CB8AC3E}">
        <p14:creationId xmlns:p14="http://schemas.microsoft.com/office/powerpoint/2010/main" val="413031827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5668" y="2396067"/>
            <a:ext cx="3886199" cy="4140200"/>
          </a:xfrm>
        </p:spPr>
        <p:txBody>
          <a:bodyPr/>
          <a:lstStyle>
            <a:lvl1pPr>
              <a:defRPr sz="2200">
                <a:latin typeface="+mn-lt"/>
              </a:defRPr>
            </a:lvl1pPr>
            <a:lvl2pPr>
              <a:defRPr sz="2000">
                <a:latin typeface="+mn-lt"/>
              </a:defRPr>
            </a:lvl2pPr>
            <a:lvl3pPr>
              <a:defRPr sz="18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9066" y="2396067"/>
            <a:ext cx="3886199" cy="4144979"/>
          </a:xfrm>
        </p:spPr>
        <p:txBody>
          <a:bodyPr/>
          <a:lstStyle>
            <a:lvl1pPr>
              <a:defRPr sz="22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93BFB05-6993-994C-8379-E01492D7ADAE}" type="datetime1">
              <a:rPr lang="en-US" smtClean="0"/>
              <a:t>6/18/18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F5CE9-18BA-DE4D-90FE-687484CD80F0}" type="slidenum">
              <a:rPr lang="en-US" smtClean="0"/>
              <a:t>‹#›</a:t>
            </a:fld>
            <a:endParaRPr lang="en-US"/>
          </a:p>
        </p:txBody>
      </p:sp>
      <p:sp>
        <p:nvSpPr>
          <p:cNvPr id="10" name="Title 1"/>
          <p:cNvSpPr>
            <a:spLocks noGrp="1"/>
          </p:cNvSpPr>
          <p:nvPr>
            <p:ph type="title"/>
          </p:nvPr>
        </p:nvSpPr>
        <p:spPr>
          <a:xfrm>
            <a:off x="465667" y="685800"/>
            <a:ext cx="8229600" cy="1566333"/>
          </a:xfrm>
        </p:spPr>
        <p:txBody>
          <a:bodyPr lIns="0" tIns="0" rIns="0" anchor="t" anchorCtr="0">
            <a:noAutofit/>
          </a:bodyPr>
          <a:lstStyle/>
          <a:p>
            <a:r>
              <a:rPr lang="en-US" dirty="0"/>
              <a:t>Click to edit Master title style</a:t>
            </a:r>
          </a:p>
        </p:txBody>
      </p:sp>
      <p:sp>
        <p:nvSpPr>
          <p:cNvPr id="9" name="Rectangle 8"/>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11" name="Picture 10"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12" name="TextBox 11"/>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spTree>
    <p:extLst>
      <p:ext uri="{BB962C8B-B14F-4D97-AF65-F5344CB8AC3E}">
        <p14:creationId xmlns:p14="http://schemas.microsoft.com/office/powerpoint/2010/main" val="525994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 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465667" y="603262"/>
            <a:ext cx="2768600" cy="1962141"/>
          </a:xfrm>
        </p:spPr>
        <p:txBody>
          <a:bodyPr lIns="0" tIns="0" rIns="0" bIns="0" anchor="t" anchorCtr="0">
            <a:noAutofit/>
          </a:bodyPr>
          <a:lstStyle>
            <a:lvl1pPr algn="l">
              <a:defRPr sz="3600" b="1"/>
            </a:lvl1pPr>
          </a:lstStyle>
          <a:p>
            <a:r>
              <a:rPr lang="en-US" dirty="0"/>
              <a:t>Click to edit Master title style</a:t>
            </a:r>
          </a:p>
        </p:txBody>
      </p:sp>
      <p:sp>
        <p:nvSpPr>
          <p:cNvPr id="3" name="Content Placeholder 2"/>
          <p:cNvSpPr>
            <a:spLocks noGrp="1"/>
          </p:cNvSpPr>
          <p:nvPr>
            <p:ph idx="1"/>
          </p:nvPr>
        </p:nvSpPr>
        <p:spPr>
          <a:xfrm>
            <a:off x="3575050" y="660403"/>
            <a:ext cx="5111750" cy="61722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98A81A0-996B-ED45-91C2-A2DF7A2ECA55}" type="datetime1">
              <a:rPr lang="en-US" smtClean="0"/>
              <a:t>6/18/18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F5CE9-18BA-DE4D-90FE-687484CD80F0}" type="slidenum">
              <a:rPr lang="en-US" smtClean="0"/>
              <a:t>‹#›</a:t>
            </a:fld>
            <a:endParaRPr lang="en-US"/>
          </a:p>
        </p:txBody>
      </p:sp>
      <p:sp>
        <p:nvSpPr>
          <p:cNvPr id="9" name="Rectangle 8"/>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10" name="Picture 9"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11" name="TextBox 10"/>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sp>
        <p:nvSpPr>
          <p:cNvPr id="12" name="Picture Placeholder 11"/>
          <p:cNvSpPr>
            <a:spLocks noGrp="1"/>
          </p:cNvSpPr>
          <p:nvPr>
            <p:ph type="pic" sz="quarter" idx="13"/>
          </p:nvPr>
        </p:nvSpPr>
        <p:spPr>
          <a:xfrm>
            <a:off x="465138" y="2760137"/>
            <a:ext cx="2778125" cy="3378200"/>
          </a:xfrm>
        </p:spPr>
        <p:txBody>
          <a:bodyPr/>
          <a:lstStyle/>
          <a:p>
            <a:endParaRPr lang="en-US"/>
          </a:p>
        </p:txBody>
      </p:sp>
    </p:spTree>
    <p:extLst>
      <p:ext uri="{BB962C8B-B14F-4D97-AF65-F5344CB8AC3E}">
        <p14:creationId xmlns:p14="http://schemas.microsoft.com/office/powerpoint/2010/main" val="413793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65667" y="685800"/>
            <a:ext cx="8229600" cy="1676400"/>
          </a:xfrm>
        </p:spPr>
        <p:txBody>
          <a:bodyPr lIns="0" tIns="0" rIns="0" anchor="t" anchorCtr="0">
            <a:noAutofit/>
          </a:bodyPr>
          <a:lstStyle/>
          <a:p>
            <a:r>
              <a:rPr lang="en-US" dirty="0"/>
              <a:t>Click to edit Master title style</a:t>
            </a:r>
          </a:p>
        </p:txBody>
      </p:sp>
      <p:sp>
        <p:nvSpPr>
          <p:cNvPr id="8" name="Picture Placeholder 7"/>
          <p:cNvSpPr>
            <a:spLocks noGrp="1"/>
          </p:cNvSpPr>
          <p:nvPr>
            <p:ph type="pic" sz="quarter" idx="13"/>
          </p:nvPr>
        </p:nvSpPr>
        <p:spPr>
          <a:xfrm>
            <a:off x="465667" y="2590800"/>
            <a:ext cx="8229599" cy="3657600"/>
          </a:xfrm>
        </p:spPr>
        <p:txBody>
          <a:bodyPr/>
          <a:lstStyle/>
          <a:p>
            <a:r>
              <a:rPr lang="en-US" dirty="0"/>
              <a:t>Drag picture to placeholder or click icon to add</a:t>
            </a:r>
          </a:p>
        </p:txBody>
      </p:sp>
      <p:sp>
        <p:nvSpPr>
          <p:cNvPr id="5" name="Rectangle 4"/>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6" name="Picture 5"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7" name="TextBox 6"/>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spTree>
    <p:extLst>
      <p:ext uri="{BB962C8B-B14F-4D97-AF65-F5344CB8AC3E}">
        <p14:creationId xmlns:p14="http://schemas.microsoft.com/office/powerpoint/2010/main" val="426883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only, full screen">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9144000" cy="6858000"/>
          </a:xfrm>
        </p:spPr>
        <p:txBody>
          <a:bodyPr/>
          <a:lstStyle/>
          <a:p>
            <a:r>
              <a:rPr lang="en-US" dirty="0"/>
              <a:t>Drag picture to placeholder or click icon to add</a:t>
            </a:r>
          </a:p>
        </p:txBody>
      </p:sp>
    </p:spTree>
    <p:extLst>
      <p:ext uri="{BB962C8B-B14F-4D97-AF65-F5344CB8AC3E}">
        <p14:creationId xmlns:p14="http://schemas.microsoft.com/office/powerpoint/2010/main" val="1928401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D68CD4A-E9AB-834D-9693-59E86C632CAE}" type="datetimeFigureOut">
              <a:rPr lang="en-US" smtClean="0"/>
              <a:t>6/18/18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9657D-E6D4-3348-B6BB-161A20824D8E}" type="slidenum">
              <a:rPr lang="en-US" smtClean="0"/>
              <a:t>‹#›</a:t>
            </a:fld>
            <a:endParaRPr lang="en-US"/>
          </a:p>
        </p:txBody>
      </p:sp>
    </p:spTree>
    <p:extLst>
      <p:ext uri="{BB962C8B-B14F-4D97-AF65-F5344CB8AC3E}">
        <p14:creationId xmlns:p14="http://schemas.microsoft.com/office/powerpoint/2010/main" val="1912107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D68CD4A-E9AB-834D-9693-59E86C632CAE}" type="datetimeFigureOut">
              <a:rPr lang="en-US" smtClean="0">
                <a:solidFill>
                  <a:prstClr val="black">
                    <a:tint val="75000"/>
                  </a:prstClr>
                </a:solidFill>
              </a:rPr>
              <a:pPr/>
              <a:t>6/18/18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C9657D-E6D4-3348-B6BB-161A20824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910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Line Title &amp; Sub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0100" y="4864100"/>
            <a:ext cx="6616700" cy="1155700"/>
          </a:xfrm>
        </p:spPr>
        <p:txBody>
          <a:bodyPr lIns="0" tIns="0" rIns="0">
            <a:noAutofit/>
          </a:bodyPr>
          <a:lstStyle>
            <a:lvl1pPr marL="0" indent="0" algn="l">
              <a:buNone/>
              <a:defRPr b="0" i="0">
                <a:solidFill>
                  <a:schemeClr val="tx1">
                    <a:tint val="75000"/>
                  </a:schemeClr>
                </a:solidFill>
                <a:latin typeface="Corbel"/>
                <a:cs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Date Placeholder 8"/>
          <p:cNvSpPr>
            <a:spLocks noGrp="1"/>
          </p:cNvSpPr>
          <p:nvPr>
            <p:ph type="dt" sz="half" idx="10"/>
          </p:nvPr>
        </p:nvSpPr>
        <p:spPr>
          <a:xfrm>
            <a:off x="2070100" y="6165850"/>
            <a:ext cx="965200" cy="365125"/>
          </a:xfrm>
          <a:prstGeom prst="rect">
            <a:avLst/>
          </a:prstGeom>
        </p:spPr>
        <p:txBody>
          <a:bodyPr lIns="0" tIns="0" rIns="0" anchor="t" anchorCtr="0"/>
          <a:lstStyle>
            <a:lvl1pPr>
              <a:defRPr sz="1500" b="0" i="0">
                <a:solidFill>
                  <a:schemeClr val="bg1"/>
                </a:solidFill>
                <a:latin typeface="+mn-lt"/>
                <a:cs typeface="Corbel"/>
              </a:defRPr>
            </a:lvl1pPr>
          </a:lstStyle>
          <a:p>
            <a:pPr defTabSz="914400"/>
            <a:fld id="{8ACDCA61-D15B-364E-B35C-C9341E2BF5F1}" type="datetime1">
              <a:rPr lang="en-US" kern="0" smtClean="0"/>
              <a:pPr defTabSz="914400"/>
              <a:t>6/18/18</a:t>
            </a:fld>
            <a:endParaRPr lang="en-US" kern="0" dirty="0"/>
          </a:p>
        </p:txBody>
      </p:sp>
      <p:sp>
        <p:nvSpPr>
          <p:cNvPr id="17" name="Footer Placeholder 9"/>
          <p:cNvSpPr>
            <a:spLocks noGrp="1"/>
          </p:cNvSpPr>
          <p:nvPr>
            <p:ph type="ftr" sz="quarter" idx="11"/>
          </p:nvPr>
        </p:nvSpPr>
        <p:spPr>
          <a:xfrm>
            <a:off x="3302000" y="6165850"/>
            <a:ext cx="5384800" cy="365125"/>
          </a:xfrm>
          <a:prstGeom prst="rect">
            <a:avLst/>
          </a:prstGeom>
        </p:spPr>
        <p:txBody>
          <a:bodyPr lIns="0" tIns="0" rIns="0" anchor="t" anchorCtr="0"/>
          <a:lstStyle>
            <a:lvl1pPr algn="r">
              <a:defRPr sz="1500" b="0" i="0">
                <a:solidFill>
                  <a:schemeClr val="bg1"/>
                </a:solidFill>
                <a:latin typeface="+mn-lt"/>
                <a:cs typeface="Corbel"/>
              </a:defRPr>
            </a:lvl1pPr>
          </a:lstStyle>
          <a:p>
            <a:pPr defTabSz="914400"/>
            <a:endParaRPr lang="en-US" kern="0" dirty="0"/>
          </a:p>
        </p:txBody>
      </p:sp>
      <p:sp>
        <p:nvSpPr>
          <p:cNvPr id="8" name="Text Placeholder 4"/>
          <p:cNvSpPr>
            <a:spLocks noGrp="1"/>
          </p:cNvSpPr>
          <p:nvPr>
            <p:ph type="body" sz="quarter" idx="12" hasCustomPrompt="1"/>
          </p:nvPr>
        </p:nvSpPr>
        <p:spPr>
          <a:xfrm>
            <a:off x="2070100" y="3200400"/>
            <a:ext cx="6616700" cy="1676400"/>
          </a:xfrm>
        </p:spPr>
        <p:txBody>
          <a:bodyPr/>
          <a:lstStyle>
            <a:lvl1pPr marL="0" indent="0" algn="l">
              <a:buNone/>
              <a:defRPr sz="4000" b="1">
                <a:solidFill>
                  <a:schemeClr val="bg1"/>
                </a:solidFill>
                <a:latin typeface="+mj-lt"/>
              </a:defRPr>
            </a:lvl1pPr>
          </a:lstStyle>
          <a:p>
            <a:pPr lvl="0"/>
            <a:r>
              <a:rPr lang="en-US" dirty="0"/>
              <a:t>Click to edit Main 2-Line Title styles</a:t>
            </a:r>
          </a:p>
        </p:txBody>
      </p:sp>
      <p:pic>
        <p:nvPicPr>
          <p:cNvPr id="10" name="Picture 9"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774258" y="2748719"/>
            <a:ext cx="6894576" cy="1397139"/>
          </a:xfrm>
          <a:prstGeom prst="rect">
            <a:avLst/>
          </a:prstGeom>
        </p:spPr>
      </p:pic>
      <p:pic>
        <p:nvPicPr>
          <p:cNvPr id="9" name="Picture 8"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7199" y="380999"/>
            <a:ext cx="1449602" cy="1278468"/>
          </a:xfrm>
          <a:prstGeom prst="rect">
            <a:avLst/>
          </a:prstGeom>
        </p:spPr>
      </p:pic>
    </p:spTree>
    <p:extLst>
      <p:ext uri="{BB962C8B-B14F-4D97-AF65-F5344CB8AC3E}">
        <p14:creationId xmlns:p14="http://schemas.microsoft.com/office/powerpoint/2010/main" val="2409375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Line Title &amp; Sub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0100" y="4114800"/>
            <a:ext cx="6616700" cy="1155700"/>
          </a:xfrm>
        </p:spPr>
        <p:txBody>
          <a:bodyPr lIns="0" tIns="0" rIns="0">
            <a:noAutofit/>
          </a:bodyPr>
          <a:lstStyle>
            <a:lvl1pPr marL="0" indent="0" algn="l">
              <a:buNone/>
              <a:defRPr b="0" i="0">
                <a:solidFill>
                  <a:schemeClr val="tx1">
                    <a:tint val="75000"/>
                  </a:schemeClr>
                </a:solidFill>
                <a:latin typeface="Corbel"/>
                <a:cs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Date Placeholder 8"/>
          <p:cNvSpPr>
            <a:spLocks noGrp="1"/>
          </p:cNvSpPr>
          <p:nvPr>
            <p:ph type="dt" sz="half" idx="10"/>
          </p:nvPr>
        </p:nvSpPr>
        <p:spPr>
          <a:xfrm>
            <a:off x="2070100" y="6165850"/>
            <a:ext cx="965200" cy="365125"/>
          </a:xfrm>
          <a:prstGeom prst="rect">
            <a:avLst/>
          </a:prstGeom>
        </p:spPr>
        <p:txBody>
          <a:bodyPr lIns="0" tIns="0" rIns="0" anchor="t" anchorCtr="0"/>
          <a:lstStyle>
            <a:lvl1pPr>
              <a:defRPr sz="1500" b="0" i="0">
                <a:solidFill>
                  <a:schemeClr val="bg1"/>
                </a:solidFill>
                <a:latin typeface="+mn-lt"/>
                <a:cs typeface="Corbel"/>
              </a:defRPr>
            </a:lvl1pPr>
          </a:lstStyle>
          <a:p>
            <a:pPr defTabSz="914400"/>
            <a:fld id="{8ACDCA61-D15B-364E-B35C-C9341E2BF5F1}" type="datetime1">
              <a:rPr lang="en-US" kern="0" smtClean="0"/>
              <a:pPr defTabSz="914400"/>
              <a:t>6/18/18</a:t>
            </a:fld>
            <a:endParaRPr lang="en-US" kern="0" dirty="0"/>
          </a:p>
        </p:txBody>
      </p:sp>
      <p:sp>
        <p:nvSpPr>
          <p:cNvPr id="17" name="Footer Placeholder 9"/>
          <p:cNvSpPr>
            <a:spLocks noGrp="1"/>
          </p:cNvSpPr>
          <p:nvPr>
            <p:ph type="ftr" sz="quarter" idx="11"/>
          </p:nvPr>
        </p:nvSpPr>
        <p:spPr>
          <a:xfrm>
            <a:off x="3302000" y="6165850"/>
            <a:ext cx="5384800" cy="365125"/>
          </a:xfrm>
          <a:prstGeom prst="rect">
            <a:avLst/>
          </a:prstGeom>
        </p:spPr>
        <p:txBody>
          <a:bodyPr lIns="0" tIns="0" rIns="0" anchor="t" anchorCtr="0"/>
          <a:lstStyle>
            <a:lvl1pPr algn="r">
              <a:defRPr sz="1500" b="0" i="0">
                <a:solidFill>
                  <a:schemeClr val="bg1"/>
                </a:solidFill>
                <a:latin typeface="+mn-lt"/>
                <a:cs typeface="Corbel"/>
              </a:defRPr>
            </a:lvl1pPr>
          </a:lstStyle>
          <a:p>
            <a:pPr defTabSz="914400"/>
            <a:endParaRPr lang="en-US" kern="0" dirty="0"/>
          </a:p>
        </p:txBody>
      </p:sp>
      <p:sp>
        <p:nvSpPr>
          <p:cNvPr id="8" name="Text Placeholder 4"/>
          <p:cNvSpPr>
            <a:spLocks noGrp="1"/>
          </p:cNvSpPr>
          <p:nvPr>
            <p:ph type="body" sz="quarter" idx="12" hasCustomPrompt="1"/>
          </p:nvPr>
        </p:nvSpPr>
        <p:spPr>
          <a:xfrm>
            <a:off x="2070100" y="3200400"/>
            <a:ext cx="6616700" cy="762000"/>
          </a:xfrm>
        </p:spPr>
        <p:txBody>
          <a:bodyPr/>
          <a:lstStyle>
            <a:lvl1pPr marL="0" indent="0">
              <a:buNone/>
              <a:defRPr sz="4000" b="1" baseline="0">
                <a:solidFill>
                  <a:schemeClr val="bg1"/>
                </a:solidFill>
                <a:latin typeface="+mj-lt"/>
              </a:defRPr>
            </a:lvl1pPr>
          </a:lstStyle>
          <a:p>
            <a:pPr lvl="0"/>
            <a:r>
              <a:rPr lang="en-US" dirty="0"/>
              <a:t>Click to edit Main 1-Line title</a:t>
            </a:r>
          </a:p>
        </p:txBody>
      </p:sp>
      <p:pic>
        <p:nvPicPr>
          <p:cNvPr id="10" name="Picture 9"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774258" y="2748719"/>
            <a:ext cx="6894576" cy="1397139"/>
          </a:xfrm>
          <a:prstGeom prst="rect">
            <a:avLst/>
          </a:prstGeom>
        </p:spPr>
      </p:pic>
      <p:pic>
        <p:nvPicPr>
          <p:cNvPr id="9" name="Picture 8"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7199" y="380999"/>
            <a:ext cx="1449602" cy="1278468"/>
          </a:xfrm>
          <a:prstGeom prst="rect">
            <a:avLst/>
          </a:prstGeom>
        </p:spPr>
      </p:pic>
    </p:spTree>
    <p:extLst>
      <p:ext uri="{BB962C8B-B14F-4D97-AF65-F5344CB8AC3E}">
        <p14:creationId xmlns:p14="http://schemas.microsoft.com/office/powerpoint/2010/main" val="142545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No Subtitle) Slide">
    <p:bg>
      <p:bgPr>
        <a:solidFill>
          <a:schemeClr val="tx1"/>
        </a:solidFill>
        <a:effectLst/>
      </p:bgPr>
    </p:bg>
    <p:spTree>
      <p:nvGrpSpPr>
        <p:cNvPr id="1" name=""/>
        <p:cNvGrpSpPr/>
        <p:nvPr/>
      </p:nvGrpSpPr>
      <p:grpSpPr>
        <a:xfrm>
          <a:off x="0" y="0"/>
          <a:ext cx="0" cy="0"/>
          <a:chOff x="0" y="0"/>
          <a:chExt cx="0" cy="0"/>
        </a:xfrm>
      </p:grpSpPr>
      <p:pic>
        <p:nvPicPr>
          <p:cNvPr id="6" name="Picture 5"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774258" y="2748719"/>
            <a:ext cx="6894576" cy="1397139"/>
          </a:xfrm>
          <a:prstGeom prst="rect">
            <a:avLst/>
          </a:prstGeom>
        </p:spPr>
      </p:pic>
      <p:sp>
        <p:nvSpPr>
          <p:cNvPr id="9" name="Date Placeholder 8"/>
          <p:cNvSpPr>
            <a:spLocks noGrp="1"/>
          </p:cNvSpPr>
          <p:nvPr>
            <p:ph type="dt" sz="half" idx="10"/>
          </p:nvPr>
        </p:nvSpPr>
        <p:spPr>
          <a:xfrm>
            <a:off x="2070100" y="6165850"/>
            <a:ext cx="965200" cy="365125"/>
          </a:xfrm>
        </p:spPr>
        <p:txBody>
          <a:bodyPr lIns="0" tIns="0" rIns="0" anchor="t" anchorCtr="0"/>
          <a:lstStyle>
            <a:lvl1pPr>
              <a:defRPr sz="1500" b="0" i="0">
                <a:solidFill>
                  <a:schemeClr val="bg1"/>
                </a:solidFill>
                <a:latin typeface="+mn-lt"/>
                <a:cs typeface="Corbel"/>
              </a:defRPr>
            </a:lvl1pPr>
          </a:lstStyle>
          <a:p>
            <a:fld id="{8ACDCA61-D15B-364E-B35C-C9341E2BF5F1}" type="datetime1">
              <a:rPr lang="en-US" smtClean="0"/>
              <a:pPr/>
              <a:t>6/18/18</a:t>
            </a:fld>
            <a:endParaRPr lang="en-US" dirty="0"/>
          </a:p>
        </p:txBody>
      </p:sp>
      <p:sp>
        <p:nvSpPr>
          <p:cNvPr id="10" name="Footer Placeholder 9"/>
          <p:cNvSpPr>
            <a:spLocks noGrp="1"/>
          </p:cNvSpPr>
          <p:nvPr>
            <p:ph type="ftr" sz="quarter" idx="11"/>
          </p:nvPr>
        </p:nvSpPr>
        <p:spPr>
          <a:xfrm>
            <a:off x="3276599" y="6165850"/>
            <a:ext cx="5418667" cy="365125"/>
          </a:xfrm>
        </p:spPr>
        <p:txBody>
          <a:bodyPr lIns="0" tIns="0" rIns="0" anchor="t" anchorCtr="0"/>
          <a:lstStyle>
            <a:lvl1pPr algn="r">
              <a:defRPr sz="1500" b="0" i="0">
                <a:solidFill>
                  <a:schemeClr val="bg1"/>
                </a:solidFill>
                <a:latin typeface="+mn-lt"/>
                <a:cs typeface="Corbel"/>
              </a:defRPr>
            </a:lvl1pPr>
          </a:lstStyle>
          <a:p>
            <a:endParaRPr lang="en-US" dirty="0"/>
          </a:p>
        </p:txBody>
      </p:sp>
      <p:sp>
        <p:nvSpPr>
          <p:cNvPr id="5" name="Text Placeholder 4"/>
          <p:cNvSpPr>
            <a:spLocks noGrp="1"/>
          </p:cNvSpPr>
          <p:nvPr>
            <p:ph type="body" sz="quarter" idx="12" hasCustomPrompt="1"/>
          </p:nvPr>
        </p:nvSpPr>
        <p:spPr>
          <a:xfrm>
            <a:off x="2070099" y="3200400"/>
            <a:ext cx="6625167" cy="2438400"/>
          </a:xfrm>
        </p:spPr>
        <p:txBody>
          <a:bodyPr/>
          <a:lstStyle>
            <a:lvl1pPr marL="0" indent="0" algn="l">
              <a:buNone/>
              <a:defRPr sz="4000" b="1">
                <a:solidFill>
                  <a:schemeClr val="bg1"/>
                </a:solidFill>
                <a:latin typeface="+mj-lt"/>
              </a:defRPr>
            </a:lvl1pPr>
          </a:lstStyle>
          <a:p>
            <a:pPr lvl="0"/>
            <a:r>
              <a:rPr lang="en-US" dirty="0"/>
              <a:t>Click to edit Main title</a:t>
            </a:r>
          </a:p>
        </p:txBody>
      </p:sp>
      <p:pic>
        <p:nvPicPr>
          <p:cNvPr id="3" name="Picture 2"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7199" y="380999"/>
            <a:ext cx="1449602" cy="1278468"/>
          </a:xfrm>
          <a:prstGeom prst="rect">
            <a:avLst/>
          </a:prstGeom>
        </p:spPr>
      </p:pic>
    </p:spTree>
    <p:extLst>
      <p:ext uri="{BB962C8B-B14F-4D97-AF65-F5344CB8AC3E}">
        <p14:creationId xmlns:p14="http://schemas.microsoft.com/office/powerpoint/2010/main" val="2402191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ssion One">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10" name="TextBox 9"/>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a:solidFill>
                  <a:schemeClr val="bg1"/>
                </a:solidFill>
                <a:latin typeface="Corbel"/>
                <a:cs typeface="Corbel"/>
              </a:rPr>
              <a:t>MISSION</a:t>
            </a:r>
          </a:p>
        </p:txBody>
      </p:sp>
      <p:pic>
        <p:nvPicPr>
          <p:cNvPr id="11" name="Picture 10"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5"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93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Two">
    <p:bg>
      <p:bgPr>
        <a:solidFill>
          <a:schemeClr val="accent2"/>
        </a:solidFill>
        <a:effectLst/>
      </p:bgPr>
    </p:bg>
    <p:spTree>
      <p:nvGrpSpPr>
        <p:cNvPr id="1" name=""/>
        <p:cNvGrpSpPr/>
        <p:nvPr/>
      </p:nvGrpSpPr>
      <p:grpSpPr>
        <a:xfrm>
          <a:off x="0" y="0"/>
          <a:ext cx="0" cy="0"/>
          <a:chOff x="0" y="0"/>
          <a:chExt cx="0" cy="0"/>
        </a:xfrm>
      </p:grpSpPr>
      <p:sp>
        <p:nvSpPr>
          <p:cNvPr id="16" name="Rectangle 15"/>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18" name="TextBox 17"/>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a:solidFill>
                  <a:schemeClr val="bg1"/>
                </a:solidFill>
                <a:latin typeface="Corbel"/>
                <a:cs typeface="Corbel"/>
              </a:rPr>
              <a:t>MISSION</a:t>
            </a:r>
          </a:p>
        </p:txBody>
      </p:sp>
      <p:pic>
        <p:nvPicPr>
          <p:cNvPr id="7" name="Picture 6"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9"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8962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sion Three">
    <p:bg>
      <p:bgPr>
        <a:solidFill>
          <a:schemeClr val="accent3"/>
        </a:solidFill>
        <a:effectLst/>
      </p:bgPr>
    </p:bg>
    <p:spTree>
      <p:nvGrpSpPr>
        <p:cNvPr id="1" name=""/>
        <p:cNvGrpSpPr/>
        <p:nvPr/>
      </p:nvGrpSpPr>
      <p:grpSpPr>
        <a:xfrm>
          <a:off x="0" y="0"/>
          <a:ext cx="0" cy="0"/>
          <a:chOff x="0" y="0"/>
          <a:chExt cx="0" cy="0"/>
        </a:xfrm>
      </p:grpSpPr>
      <p:pic>
        <p:nvPicPr>
          <p:cNvPr id="7" name="Picture 6" descr="lUPAC_logo-reverse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8" name="Rectangle 7"/>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UPAC_blocks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13" name="TextBox 12"/>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a:solidFill>
                  <a:schemeClr val="bg1"/>
                </a:solidFill>
                <a:latin typeface="Corbel"/>
                <a:cs typeface="Corbel"/>
              </a:rPr>
              <a:t>MISSION</a:t>
            </a:r>
          </a:p>
        </p:txBody>
      </p:sp>
      <p:sp>
        <p:nvSpPr>
          <p:cNvPr id="11"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2017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ion Four">
    <p:bg>
      <p:bgPr>
        <a:solidFill>
          <a:schemeClr val="accent4"/>
        </a:solidFill>
        <a:effectLst/>
      </p:bgPr>
    </p:bg>
    <p:spTree>
      <p:nvGrpSpPr>
        <p:cNvPr id="1" name=""/>
        <p:cNvGrpSpPr/>
        <p:nvPr/>
      </p:nvGrpSpPr>
      <p:grpSpPr>
        <a:xfrm>
          <a:off x="0" y="0"/>
          <a:ext cx="0" cy="0"/>
          <a:chOff x="0" y="0"/>
          <a:chExt cx="0" cy="0"/>
        </a:xfrm>
      </p:grpSpPr>
      <p:sp>
        <p:nvSpPr>
          <p:cNvPr id="7" name="Rectangle 6"/>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9" name="TextBox 8"/>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a:solidFill>
                  <a:schemeClr val="bg1"/>
                </a:solidFill>
                <a:latin typeface="Corbel"/>
                <a:cs typeface="Corbel"/>
              </a:rPr>
              <a:t>VISION</a:t>
            </a:r>
          </a:p>
        </p:txBody>
      </p:sp>
      <p:pic>
        <p:nvPicPr>
          <p:cNvPr id="14" name="Picture 13"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11"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741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Rectangle 2"/>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13" name="Content Placeholder 12"/>
          <p:cNvSpPr>
            <a:spLocks noGrp="1"/>
          </p:cNvSpPr>
          <p:nvPr>
            <p:ph sz="quarter" idx="10"/>
          </p:nvPr>
        </p:nvSpPr>
        <p:spPr>
          <a:xfrm>
            <a:off x="465667" y="2446876"/>
            <a:ext cx="8229600" cy="3975100"/>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p:nvPr>
        </p:nvSpPr>
        <p:spPr>
          <a:xfrm>
            <a:off x="465667" y="685800"/>
            <a:ext cx="8229600" cy="1676400"/>
          </a:xfrm>
        </p:spPr>
        <p:txBody>
          <a:bodyPr lIns="0" tIns="0" rIns="0" anchor="t" anchorCtr="0">
            <a:noAutofit/>
          </a:bodyPr>
          <a:lstStyle/>
          <a:p>
            <a:r>
              <a:rPr lang="en-US" dirty="0"/>
              <a:t>Click to edit Master title style</a:t>
            </a:r>
          </a:p>
        </p:txBody>
      </p:sp>
      <p:pic>
        <p:nvPicPr>
          <p:cNvPr id="2" name="Picture 1"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4" name="TextBox 3"/>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spTree>
    <p:extLst>
      <p:ext uri="{BB962C8B-B14F-4D97-AF65-F5344CB8AC3E}">
        <p14:creationId xmlns:p14="http://schemas.microsoft.com/office/powerpoint/2010/main" val="3443054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666" y="274638"/>
            <a:ext cx="822113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5666" y="1600200"/>
            <a:ext cx="8229601" cy="4525963"/>
          </a:xfrm>
          <a:prstGeom prst="rect">
            <a:avLst/>
          </a:prstGeom>
        </p:spPr>
        <p:txBody>
          <a:bodyPr vert="horz" lIns="0" tIns="0" rIns="0" bIns="0" rtlCol="0" anchor="t" anchorCtr="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4" name="Date Placeholder 3"/>
          <p:cNvSpPr>
            <a:spLocks noGrp="1"/>
          </p:cNvSpPr>
          <p:nvPr>
            <p:ph type="dt" sz="half" idx="2"/>
          </p:nvPr>
        </p:nvSpPr>
        <p:spPr>
          <a:xfrm>
            <a:off x="465666" y="6356350"/>
            <a:ext cx="2125133" cy="365125"/>
          </a:xfrm>
          <a:prstGeom prst="rect">
            <a:avLst/>
          </a:prstGeom>
        </p:spPr>
        <p:txBody>
          <a:bodyPr vert="horz" lIns="0" tIns="0" rIns="0" bIns="45720" rtlCol="0" anchor="t" anchorCtr="0"/>
          <a:lstStyle>
            <a:lvl1pPr algn="l">
              <a:defRPr sz="1200" b="0" i="0">
                <a:solidFill>
                  <a:schemeClr val="tx1">
                    <a:tint val="75000"/>
                  </a:schemeClr>
                </a:solidFill>
                <a:latin typeface="+mn-lt"/>
                <a:cs typeface="Corbel"/>
              </a:defRPr>
            </a:lvl1pPr>
          </a:lstStyle>
          <a:p>
            <a:fld id="{AA510495-6F40-224B-879E-AEDF4DD35A16}" type="datetime1">
              <a:rPr lang="en-US" smtClean="0"/>
              <a:pPr/>
              <a:t>6/18/18</a:t>
            </a:fld>
            <a:endParaRPr lang="en-US" dirty="0"/>
          </a:p>
        </p:txBody>
      </p:sp>
      <p:sp>
        <p:nvSpPr>
          <p:cNvPr id="5" name="Footer Placeholder 4"/>
          <p:cNvSpPr>
            <a:spLocks noGrp="1"/>
          </p:cNvSpPr>
          <p:nvPr>
            <p:ph type="ftr" sz="quarter" idx="3"/>
          </p:nvPr>
        </p:nvSpPr>
        <p:spPr>
          <a:xfrm>
            <a:off x="2980267" y="6356350"/>
            <a:ext cx="3200400" cy="365125"/>
          </a:xfrm>
          <a:prstGeom prst="rect">
            <a:avLst/>
          </a:prstGeom>
        </p:spPr>
        <p:txBody>
          <a:bodyPr vert="horz" lIns="0" tIns="0" rIns="0" bIns="45720" rtlCol="0" anchor="t" anchorCtr="0"/>
          <a:lstStyle>
            <a:lvl1pPr algn="ctr">
              <a:defRPr sz="1200" b="0" i="0">
                <a:solidFill>
                  <a:schemeClr val="tx1">
                    <a:tint val="75000"/>
                  </a:schemeClr>
                </a:solidFill>
                <a:latin typeface="+mn-lt"/>
                <a:cs typeface="Corbel"/>
              </a:defRPr>
            </a:lvl1pPr>
          </a:lstStyle>
          <a:p>
            <a:endParaRPr lang="en-US" dirty="0"/>
          </a:p>
        </p:txBody>
      </p:sp>
      <p:sp>
        <p:nvSpPr>
          <p:cNvPr id="6" name="Slide Number Placeholder 5"/>
          <p:cNvSpPr>
            <a:spLocks noGrp="1"/>
          </p:cNvSpPr>
          <p:nvPr>
            <p:ph type="sldNum" sz="quarter" idx="4"/>
          </p:nvPr>
        </p:nvSpPr>
        <p:spPr>
          <a:xfrm>
            <a:off x="6553199" y="6356350"/>
            <a:ext cx="2142067" cy="365125"/>
          </a:xfrm>
          <a:prstGeom prst="rect">
            <a:avLst/>
          </a:prstGeom>
        </p:spPr>
        <p:txBody>
          <a:bodyPr vert="horz" lIns="0" tIns="0" rIns="0" bIns="45720" rtlCol="0" anchor="t" anchorCtr="0"/>
          <a:lstStyle>
            <a:lvl1pPr algn="r">
              <a:defRPr sz="1200" b="0" i="0">
                <a:solidFill>
                  <a:schemeClr val="tx1">
                    <a:tint val="75000"/>
                  </a:schemeClr>
                </a:solidFill>
                <a:latin typeface="+mn-lt"/>
                <a:cs typeface="Corbel"/>
              </a:defRPr>
            </a:lvl1pPr>
          </a:lstStyle>
          <a:p>
            <a:fld id="{991F5CE9-18BA-DE4D-90FE-687484CD80F0}" type="slidenum">
              <a:rPr lang="en-US" smtClean="0"/>
              <a:pPr/>
              <a:t>‹#›</a:t>
            </a:fld>
            <a:endParaRPr lang="en-US" dirty="0"/>
          </a:p>
        </p:txBody>
      </p:sp>
    </p:spTree>
    <p:extLst>
      <p:ext uri="{BB962C8B-B14F-4D97-AF65-F5344CB8AC3E}">
        <p14:creationId xmlns:p14="http://schemas.microsoft.com/office/powerpoint/2010/main" val="2282189937"/>
      </p:ext>
    </p:extLst>
  </p:cSld>
  <p:clrMap bg1="lt1" tx1="dk1" bg2="lt2" tx2="dk2" accent1="accent1" accent2="accent2" accent3="accent3" accent4="accent4" accent5="accent5" accent6="accent6" hlink="hlink" folHlink="folHlink"/>
  <p:sldLayoutIdLst>
    <p:sldLayoutId id="2147483676" r:id="rId1"/>
    <p:sldLayoutId id="2147483675" r:id="rId2"/>
    <p:sldLayoutId id="2147483649" r:id="rId3"/>
    <p:sldLayoutId id="2147483674" r:id="rId4"/>
    <p:sldLayoutId id="2147483654" r:id="rId5"/>
    <p:sldLayoutId id="2147483690" r:id="rId6"/>
    <p:sldLayoutId id="2147483689" r:id="rId7"/>
    <p:sldLayoutId id="2147483691" r:id="rId8"/>
    <p:sldLayoutId id="2147483693" r:id="rId9"/>
    <p:sldLayoutId id="2147483652" r:id="rId10"/>
    <p:sldLayoutId id="2147483656" r:id="rId11"/>
    <p:sldLayoutId id="2147483650" r:id="rId12"/>
    <p:sldLayoutId id="2147483694" r:id="rId13"/>
    <p:sldLayoutId id="2147483698" r:id="rId14"/>
  </p:sldLayoutIdLst>
  <p:hf sldNum="0" hdr="0"/>
  <p:txStyles>
    <p:titleStyle>
      <a:lvl1pPr algn="ctr" defTabSz="457200" rtl="0" eaLnBrk="1" latinLnBrk="0" hangingPunct="1">
        <a:spcBef>
          <a:spcPct val="0"/>
        </a:spcBef>
        <a:buNone/>
        <a:defRPr sz="3600" b="1" i="0" kern="1200">
          <a:solidFill>
            <a:schemeClr val="tx1"/>
          </a:solidFill>
          <a:latin typeface="Corbel"/>
          <a:ea typeface="+mj-ea"/>
          <a:cs typeface="Corbel"/>
        </a:defRPr>
      </a:lvl1pPr>
    </p:titleStyle>
    <p:bodyStyle>
      <a:lvl1pPr marL="0" indent="0" algn="l" defTabSz="457200" rtl="0" eaLnBrk="1" latinLnBrk="0" hangingPunct="1">
        <a:lnSpc>
          <a:spcPct val="100000"/>
        </a:lnSpc>
        <a:spcBef>
          <a:spcPts val="0"/>
        </a:spcBef>
        <a:spcAft>
          <a:spcPts val="1200"/>
        </a:spcAft>
        <a:buClr>
          <a:schemeClr val="accent4"/>
        </a:buClr>
        <a:buFontTx/>
        <a:buNone/>
        <a:defRPr sz="2400" b="0" i="0" kern="1200" spc="-20">
          <a:solidFill>
            <a:schemeClr val="tx1"/>
          </a:solidFill>
          <a:latin typeface="+mn-lt"/>
          <a:ea typeface="+mn-ea"/>
          <a:cs typeface="Corbel"/>
        </a:defRPr>
      </a:lvl1pPr>
      <a:lvl2pPr marL="804672" indent="-347472" algn="l" defTabSz="457200" rtl="0" eaLnBrk="1" latinLnBrk="0" hangingPunct="1">
        <a:lnSpc>
          <a:spcPct val="100000"/>
        </a:lnSpc>
        <a:spcBef>
          <a:spcPts val="0"/>
        </a:spcBef>
        <a:spcAft>
          <a:spcPts val="1200"/>
        </a:spcAft>
        <a:buClr>
          <a:schemeClr val="accent4"/>
        </a:buClr>
        <a:buSzPct val="100000"/>
        <a:buFont typeface="Wingdings" charset="2"/>
        <a:buChar char="§"/>
        <a:defRPr sz="2400" b="0" i="0" kern="1200" spc="-20">
          <a:solidFill>
            <a:schemeClr val="tx1"/>
          </a:solidFill>
          <a:latin typeface="+mn-lt"/>
          <a:ea typeface="+mn-ea"/>
          <a:cs typeface="Corbel"/>
        </a:defRPr>
      </a:lvl2pPr>
      <a:lvl3pPr marL="822960" indent="0" algn="l" defTabSz="457200" rtl="0" eaLnBrk="1" latinLnBrk="0" hangingPunct="1">
        <a:lnSpc>
          <a:spcPct val="100000"/>
        </a:lnSpc>
        <a:spcBef>
          <a:spcPts val="0"/>
        </a:spcBef>
        <a:spcAft>
          <a:spcPts val="1200"/>
        </a:spcAft>
        <a:buSzPct val="95000"/>
        <a:buFontTx/>
        <a:buNone/>
        <a:defRPr sz="2000" b="0" i="0" kern="1200" spc="-20">
          <a:solidFill>
            <a:schemeClr val="accent4"/>
          </a:solidFill>
          <a:latin typeface="+mn-lt"/>
          <a:ea typeface="+mn-ea"/>
          <a:cs typeface="Corbel"/>
        </a:defRPr>
      </a:lvl3pPr>
      <a:lvl4pPr marL="13716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4pPr>
      <a:lvl5pPr marL="18288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8CD4A-E9AB-834D-9693-59E86C632CAE}" type="datetimeFigureOut">
              <a:rPr lang="en-US" smtClean="0">
                <a:solidFill>
                  <a:prstClr val="black">
                    <a:tint val="75000"/>
                  </a:prstClr>
                </a:solidFill>
              </a:rPr>
              <a:pPr/>
              <a:t>6/18/18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9657D-E6D4-3348-B6BB-161A20824D8E}"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solidFill>
                <a:prstClr val="white"/>
              </a:solidFill>
            </a:endParaRPr>
          </a:p>
        </p:txBody>
      </p:sp>
      <p:pic>
        <p:nvPicPr>
          <p:cNvPr id="9" name="Picture 8" descr="lUPAC_blocks_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10" name="TextBox 9"/>
          <p:cNvSpPr txBox="1"/>
          <p:nvPr/>
        </p:nvSpPr>
        <p:spPr>
          <a:xfrm>
            <a:off x="4868333" y="93115"/>
            <a:ext cx="4047067" cy="184666"/>
          </a:xfrm>
          <a:prstGeom prst="rect">
            <a:avLst/>
          </a:prstGeom>
          <a:noFill/>
        </p:spPr>
        <p:txBody>
          <a:bodyPr wrap="square" lIns="0" tIns="0" rIns="0" bIns="0" rtlCol="0">
            <a:noAutofit/>
          </a:bodyPr>
          <a:lstStyle/>
          <a:p>
            <a:pPr algn="r"/>
            <a:r>
              <a:rPr lang="en-US" sz="1200" b="1" spc="170" dirty="0">
                <a:solidFill>
                  <a:srgbClr val="9BBB59"/>
                </a:solidFill>
              </a:rPr>
              <a:t>ADVANCING CHEMISTRY WORLDWIDE</a:t>
            </a:r>
          </a:p>
        </p:txBody>
      </p:sp>
    </p:spTree>
    <p:extLst>
      <p:ext uri="{BB962C8B-B14F-4D97-AF65-F5344CB8AC3E}">
        <p14:creationId xmlns:p14="http://schemas.microsoft.com/office/powerpoint/2010/main" val="773195779"/>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hyperlink" Target="https://www.opcw.org/special-sections/science-technology/the-hague-ethical-guidelines/" TargetMode="External"/><Relationship Id="rId1" Type="http://schemas.openxmlformats.org/officeDocument/2006/relationships/slideLayout" Target="../slideLayouts/slideLayout14.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187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4655"/>
            <a:ext cx="8229600" cy="1143000"/>
          </a:xfrm>
        </p:spPr>
        <p:txBody>
          <a:bodyPr>
            <a:noAutofit/>
          </a:bodyPr>
          <a:lstStyle/>
          <a:p>
            <a:r>
              <a:rPr lang="en-US" sz="3600" dirty="0">
                <a:latin typeface="Corbel" panose="020B0503020204020204" pitchFamily="34" charset="0"/>
              </a:rPr>
              <a:t>Results-</a:t>
            </a:r>
            <a:br>
              <a:rPr lang="en-US" sz="3600" dirty="0">
                <a:latin typeface="Corbel" panose="020B0503020204020204" pitchFamily="34" charset="0"/>
              </a:rPr>
            </a:br>
            <a:r>
              <a:rPr lang="en-US" sz="3600" dirty="0">
                <a:latin typeface="Corbel" panose="020B0503020204020204" pitchFamily="34" charset="0"/>
              </a:rPr>
              <a:t> IUPAC’s Publications</a:t>
            </a:r>
          </a:p>
        </p:txBody>
      </p:sp>
      <p:pic>
        <p:nvPicPr>
          <p:cNvPr id="4" name="Picture 3" descr="Screen Shot 2015-07-31 at 15.48.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62" y="1955120"/>
            <a:ext cx="1684809" cy="2389802"/>
          </a:xfrm>
          <a:prstGeom prst="rect">
            <a:avLst/>
          </a:prstGeom>
          <a:effectLst>
            <a:outerShdw blurRad="50800" dist="38100" dir="2700000" algn="tl" rotWithShape="0">
              <a:prstClr val="black">
                <a:alpha val="40000"/>
              </a:prstClr>
            </a:outerShdw>
          </a:effectLst>
        </p:spPr>
      </p:pic>
      <p:pic>
        <p:nvPicPr>
          <p:cNvPr id="5" name="Picture 4" descr="Screen Shot 2015-07-31 at 15.58.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727" y="1955120"/>
            <a:ext cx="1728219" cy="2454071"/>
          </a:xfrm>
          <a:prstGeom prst="rect">
            <a:avLst/>
          </a:prstGeom>
          <a:effectLst>
            <a:outerShdw blurRad="50800" dist="38100" dir="2700000" algn="tl" rotWithShape="0">
              <a:prstClr val="black">
                <a:alpha val="40000"/>
              </a:prstClr>
            </a:outerShdw>
          </a:effectLst>
        </p:spPr>
      </p:pic>
      <p:pic>
        <p:nvPicPr>
          <p:cNvPr id="6" name="Picture 5" descr="Screen Shot 2015-07-31 at 17.33.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5596" y="3437210"/>
            <a:ext cx="1714963" cy="2498341"/>
          </a:xfrm>
          <a:prstGeom prst="rect">
            <a:avLst/>
          </a:prstGeom>
          <a:effectLst>
            <a:outerShdw blurRad="50800" dist="38100" dir="2700000" algn="tl" rotWithShape="0">
              <a:prstClr val="black">
                <a:alpha val="40000"/>
              </a:prstClr>
            </a:outerShdw>
          </a:effectLst>
        </p:spPr>
      </p:pic>
      <p:pic>
        <p:nvPicPr>
          <p:cNvPr id="3" name="Picture 2" descr="Screen Shot 2015-08-02 at 12.09.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962" y="3437210"/>
            <a:ext cx="1799258" cy="2558945"/>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375596" y="1981827"/>
            <a:ext cx="4770131" cy="1200329"/>
          </a:xfrm>
          <a:prstGeom prst="rect">
            <a:avLst/>
          </a:prstGeom>
          <a:noFill/>
        </p:spPr>
        <p:txBody>
          <a:bodyPr wrap="square" rtlCol="0">
            <a:spAutoFit/>
          </a:bodyPr>
          <a:lstStyle/>
          <a:p>
            <a:pPr marL="285750" indent="-285750">
              <a:buFont typeface="Arial"/>
              <a:buChar char="•"/>
            </a:pPr>
            <a:r>
              <a:rPr lang="en-US" i="1" dirty="0">
                <a:solidFill>
                  <a:prstClr val="black"/>
                </a:solidFill>
              </a:rPr>
              <a:t>Pure and Applied Chemistry (PAC)</a:t>
            </a:r>
          </a:p>
          <a:p>
            <a:pPr marL="285750" indent="-285750">
              <a:buFont typeface="Arial"/>
              <a:buChar char="•"/>
            </a:pPr>
            <a:r>
              <a:rPr lang="en-US" i="1" dirty="0">
                <a:solidFill>
                  <a:prstClr val="black"/>
                </a:solidFill>
              </a:rPr>
              <a:t>Chemistry International (CI)</a:t>
            </a:r>
          </a:p>
          <a:p>
            <a:pPr marL="285750" indent="-285750">
              <a:buFont typeface="Arial"/>
              <a:buChar char="•"/>
            </a:pPr>
            <a:r>
              <a:rPr lang="en-US" dirty="0">
                <a:solidFill>
                  <a:prstClr val="black"/>
                </a:solidFill>
              </a:rPr>
              <a:t>IUPAC Standards Online (2016)</a:t>
            </a:r>
          </a:p>
          <a:p>
            <a:pPr marL="285750" indent="-285750">
              <a:buFont typeface="Arial"/>
              <a:buChar char="•"/>
            </a:pPr>
            <a:r>
              <a:rPr lang="en-US" dirty="0">
                <a:solidFill>
                  <a:prstClr val="black"/>
                </a:solidFill>
              </a:rPr>
              <a:t>Responsible Care Manual</a:t>
            </a:r>
          </a:p>
        </p:txBody>
      </p:sp>
    </p:spTree>
    <p:extLst>
      <p:ext uri="{BB962C8B-B14F-4D97-AF65-F5344CB8AC3E}">
        <p14:creationId xmlns:p14="http://schemas.microsoft.com/office/powerpoint/2010/main" val="646672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5667" y="653143"/>
            <a:ext cx="8229600" cy="1676400"/>
          </a:xfrm>
        </p:spPr>
        <p:txBody>
          <a:bodyPr>
            <a:normAutofit/>
          </a:bodyPr>
          <a:lstStyle/>
          <a:p>
            <a:r>
              <a:rPr lang="en-US" b="0" dirty="0"/>
              <a:t>Results-</a:t>
            </a:r>
            <a:br>
              <a:rPr lang="en-US" b="0" dirty="0"/>
            </a:br>
            <a:r>
              <a:rPr lang="en-US" b="0" dirty="0"/>
              <a:t>IUPAC’s Color Books</a:t>
            </a:r>
          </a:p>
        </p:txBody>
      </p:sp>
      <p:graphicFrame>
        <p:nvGraphicFramePr>
          <p:cNvPr id="28" name="Table 27"/>
          <p:cNvGraphicFramePr>
            <a:graphicFrameLocks noGrp="1"/>
          </p:cNvGraphicFramePr>
          <p:nvPr>
            <p:extLst>
              <p:ext uri="{D42A27DB-BD31-4B8C-83A1-F6EECF244321}">
                <p14:modId xmlns:p14="http://schemas.microsoft.com/office/powerpoint/2010/main" val="4262573508"/>
              </p:ext>
            </p:extLst>
          </p:nvPr>
        </p:nvGraphicFramePr>
        <p:xfrm>
          <a:off x="824912" y="2806842"/>
          <a:ext cx="7815193" cy="3505200"/>
        </p:xfrm>
        <a:graphic>
          <a:graphicData uri="http://schemas.openxmlformats.org/drawingml/2006/table">
            <a:tbl>
              <a:tblPr bandRow="1">
                <a:effectLst>
                  <a:outerShdw blurRad="63500" sx="102000" sy="102000" algn="ctr" rotWithShape="0">
                    <a:prstClr val="black">
                      <a:alpha val="40000"/>
                    </a:prstClr>
                  </a:outerShdw>
                </a:effectLst>
                <a:tableStyleId>{775DCB02-9BB8-47FD-8907-85C794F793BA}</a:tableStyleId>
              </a:tblPr>
              <a:tblGrid>
                <a:gridCol w="5477806">
                  <a:extLst>
                    <a:ext uri="{9D8B030D-6E8A-4147-A177-3AD203B41FA5}">
                      <a16:colId xmlns:a16="http://schemas.microsoft.com/office/drawing/2014/main" val="20000"/>
                    </a:ext>
                  </a:extLst>
                </a:gridCol>
                <a:gridCol w="2337387">
                  <a:extLst>
                    <a:ext uri="{9D8B030D-6E8A-4147-A177-3AD203B41FA5}">
                      <a16:colId xmlns:a16="http://schemas.microsoft.com/office/drawing/2014/main" val="20001"/>
                    </a:ext>
                  </a:extLst>
                </a:gridCol>
              </a:tblGrid>
              <a:tr h="370840">
                <a:tc>
                  <a:txBody>
                    <a:bodyPr/>
                    <a:lstStyle/>
                    <a:p>
                      <a:r>
                        <a:rPr lang="en-US" dirty="0"/>
                        <a:t>Chemical Terminology</a:t>
                      </a:r>
                      <a:endParaRPr lang="en-US" dirty="0">
                        <a:solidFill>
                          <a:schemeClr val="tx1"/>
                        </a:solidFill>
                      </a:endParaRPr>
                    </a:p>
                  </a:txBody>
                  <a:tcPr>
                    <a:solidFill>
                      <a:srgbClr val="FFC000">
                        <a:alpha val="40000"/>
                      </a:srgbClr>
                    </a:solidFill>
                  </a:tcPr>
                </a:tc>
                <a:tc>
                  <a:txBody>
                    <a:bodyPr/>
                    <a:lstStyle/>
                    <a:p>
                      <a:r>
                        <a:rPr lang="en-US" dirty="0"/>
                        <a:t>Gold Book</a:t>
                      </a:r>
                      <a:endParaRPr lang="en-US" dirty="0">
                        <a:solidFill>
                          <a:schemeClr val="tx1"/>
                        </a:solidFill>
                      </a:endParaRPr>
                    </a:p>
                  </a:txBody>
                  <a:tcPr>
                    <a:solidFill>
                      <a:srgbClr val="FFC000">
                        <a:alpha val="40000"/>
                      </a:srgbClr>
                    </a:solidFill>
                  </a:tcPr>
                </a:tc>
                <a:extLst>
                  <a:ext uri="{0D108BD9-81ED-4DB2-BD59-A6C34878D82A}">
                    <a16:rowId xmlns:a16="http://schemas.microsoft.com/office/drawing/2014/main" val="10000"/>
                  </a:ext>
                </a:extLst>
              </a:tr>
              <a:tr h="370840">
                <a:tc>
                  <a:txBody>
                    <a:bodyPr/>
                    <a:lstStyle/>
                    <a:p>
                      <a:r>
                        <a:rPr lang="en-US" dirty="0"/>
                        <a:t>Quantities</a:t>
                      </a:r>
                      <a:r>
                        <a:rPr lang="en-US" baseline="0" dirty="0"/>
                        <a:t> Units and Symbols in Physical Chemistry</a:t>
                      </a:r>
                      <a:endParaRPr lang="en-US" dirty="0">
                        <a:solidFill>
                          <a:schemeClr val="tx1"/>
                        </a:solidFill>
                      </a:endParaRPr>
                    </a:p>
                  </a:txBody>
                  <a:tcPr>
                    <a:solidFill>
                      <a:srgbClr val="92D050"/>
                    </a:solidFill>
                  </a:tcPr>
                </a:tc>
                <a:tc>
                  <a:txBody>
                    <a:bodyPr/>
                    <a:lstStyle/>
                    <a:p>
                      <a:r>
                        <a:rPr lang="en-US" dirty="0"/>
                        <a:t>Green Book</a:t>
                      </a:r>
                      <a:endParaRPr lang="en-US" dirty="0">
                        <a:solidFill>
                          <a:schemeClr val="tx1"/>
                        </a:solidFill>
                      </a:endParaRPr>
                    </a:p>
                  </a:txBody>
                  <a:tcPr>
                    <a:solidFill>
                      <a:srgbClr val="92D050"/>
                    </a:solidFill>
                  </a:tcPr>
                </a:tc>
                <a:extLst>
                  <a:ext uri="{0D108BD9-81ED-4DB2-BD59-A6C34878D82A}">
                    <a16:rowId xmlns:a16="http://schemas.microsoft.com/office/drawing/2014/main" val="10001"/>
                  </a:ext>
                </a:extLst>
              </a:tr>
              <a:tr h="370840">
                <a:tc>
                  <a:txBody>
                    <a:bodyPr/>
                    <a:lstStyle/>
                    <a:p>
                      <a:r>
                        <a:rPr lang="en-US" dirty="0"/>
                        <a:t>Nomenclature in Organic Chemistry</a:t>
                      </a:r>
                      <a:endParaRPr lang="en-US" dirty="0">
                        <a:solidFill>
                          <a:schemeClr val="tx1"/>
                        </a:solidFill>
                      </a:endParaRPr>
                    </a:p>
                  </a:txBody>
                  <a:tcPr>
                    <a:solidFill>
                      <a:srgbClr val="0070C0">
                        <a:alpha val="40000"/>
                      </a:srgbClr>
                    </a:solidFill>
                  </a:tcPr>
                </a:tc>
                <a:tc>
                  <a:txBody>
                    <a:bodyPr/>
                    <a:lstStyle/>
                    <a:p>
                      <a:r>
                        <a:rPr lang="en-US" dirty="0"/>
                        <a:t>Blue Book</a:t>
                      </a:r>
                      <a:endParaRPr lang="en-US" dirty="0">
                        <a:solidFill>
                          <a:schemeClr val="tx1"/>
                        </a:solidFill>
                      </a:endParaRPr>
                    </a:p>
                  </a:txBody>
                  <a:tcPr>
                    <a:solidFill>
                      <a:srgbClr val="0070C0">
                        <a:alpha val="40000"/>
                      </a:srgbClr>
                    </a:solidFill>
                  </a:tcPr>
                </a:tc>
                <a:extLst>
                  <a:ext uri="{0D108BD9-81ED-4DB2-BD59-A6C34878D82A}">
                    <a16:rowId xmlns:a16="http://schemas.microsoft.com/office/drawing/2014/main" val="10002"/>
                  </a:ext>
                </a:extLst>
              </a:tr>
              <a:tr h="370840">
                <a:tc>
                  <a:txBody>
                    <a:bodyPr/>
                    <a:lstStyle/>
                    <a:p>
                      <a:r>
                        <a:rPr lang="en-US" dirty="0"/>
                        <a:t>Compendium of Polymer Terminology and Nomenclature</a:t>
                      </a:r>
                      <a:endParaRPr lang="en-US" dirty="0">
                        <a:solidFill>
                          <a:schemeClr val="tx1"/>
                        </a:solidFill>
                      </a:endParaRPr>
                    </a:p>
                  </a:txBody>
                  <a:tcPr>
                    <a:solidFill>
                      <a:schemeClr val="tx2">
                        <a:lumMod val="40000"/>
                        <a:lumOff val="60000"/>
                      </a:schemeClr>
                    </a:solidFill>
                  </a:tcPr>
                </a:tc>
                <a:tc>
                  <a:txBody>
                    <a:bodyPr/>
                    <a:lstStyle/>
                    <a:p>
                      <a:r>
                        <a:rPr lang="en-US" dirty="0"/>
                        <a:t>Purple Book</a:t>
                      </a:r>
                      <a:endParaRPr lang="en-US" dirty="0">
                        <a:solidFill>
                          <a:schemeClr val="tx1"/>
                        </a:solidFill>
                      </a:endParaRPr>
                    </a:p>
                  </a:txBody>
                  <a:tcPr>
                    <a:solidFill>
                      <a:schemeClr val="tx2">
                        <a:lumMod val="40000"/>
                        <a:lumOff val="60000"/>
                      </a:schemeClr>
                    </a:solidFill>
                  </a:tcPr>
                </a:tc>
                <a:extLst>
                  <a:ext uri="{0D108BD9-81ED-4DB2-BD59-A6C34878D82A}">
                    <a16:rowId xmlns:a16="http://schemas.microsoft.com/office/drawing/2014/main" val="10003"/>
                  </a:ext>
                </a:extLst>
              </a:tr>
              <a:tr h="370840">
                <a:tc>
                  <a:txBody>
                    <a:bodyPr/>
                    <a:lstStyle/>
                    <a:p>
                      <a:r>
                        <a:rPr lang="en-US" dirty="0"/>
                        <a:t>Analytical Terminology</a:t>
                      </a:r>
                      <a:endParaRPr lang="en-US" dirty="0">
                        <a:solidFill>
                          <a:schemeClr val="tx1"/>
                        </a:solidFill>
                      </a:endParaRPr>
                    </a:p>
                  </a:txBody>
                  <a:tcPr>
                    <a:solidFill>
                      <a:srgbClr val="FF9915">
                        <a:alpha val="40000"/>
                      </a:srgbClr>
                    </a:solidFill>
                  </a:tcPr>
                </a:tc>
                <a:tc>
                  <a:txBody>
                    <a:bodyPr/>
                    <a:lstStyle/>
                    <a:p>
                      <a:r>
                        <a:rPr lang="en-US" dirty="0"/>
                        <a:t>Orange Book</a:t>
                      </a:r>
                      <a:endParaRPr lang="en-US" dirty="0">
                        <a:solidFill>
                          <a:schemeClr val="tx1"/>
                        </a:solidFill>
                      </a:endParaRPr>
                    </a:p>
                  </a:txBody>
                  <a:tcPr>
                    <a:solidFill>
                      <a:srgbClr val="FF9915">
                        <a:alpha val="40000"/>
                      </a:srgbClr>
                    </a:solidFill>
                  </a:tcPr>
                </a:tc>
                <a:extLst>
                  <a:ext uri="{0D108BD9-81ED-4DB2-BD59-A6C34878D82A}">
                    <a16:rowId xmlns:a16="http://schemas.microsoft.com/office/drawing/2014/main" val="10004"/>
                  </a:ext>
                </a:extLst>
              </a:tr>
              <a:tr h="370840">
                <a:tc>
                  <a:txBody>
                    <a:bodyPr/>
                    <a:lstStyle/>
                    <a:p>
                      <a:r>
                        <a:rPr lang="en-US" dirty="0"/>
                        <a:t>Biochemical Terminology</a:t>
                      </a:r>
                      <a:endParaRPr lang="en-US" dirty="0">
                        <a:solidFill>
                          <a:schemeClr val="tx1"/>
                        </a:solidFill>
                      </a:endParaRPr>
                    </a:p>
                  </a:txBody>
                  <a:tcPr>
                    <a:solidFill>
                      <a:schemeClr val="bg1"/>
                    </a:solidFill>
                  </a:tcPr>
                </a:tc>
                <a:tc>
                  <a:txBody>
                    <a:bodyPr/>
                    <a:lstStyle/>
                    <a:p>
                      <a:r>
                        <a:rPr lang="en-US" dirty="0"/>
                        <a:t>White Book</a:t>
                      </a:r>
                      <a:endParaRPr lang="en-US" dirty="0">
                        <a:solidFill>
                          <a:schemeClr val="tx1"/>
                        </a:solidFill>
                      </a:endParaRPr>
                    </a:p>
                  </a:txBody>
                  <a:tcPr>
                    <a:solidFill>
                      <a:schemeClr val="bg1"/>
                    </a:solidFill>
                  </a:tcPr>
                </a:tc>
                <a:extLst>
                  <a:ext uri="{0D108BD9-81ED-4DB2-BD59-A6C34878D82A}">
                    <a16:rowId xmlns:a16="http://schemas.microsoft.com/office/drawing/2014/main" val="10005"/>
                  </a:ext>
                </a:extLst>
              </a:tr>
              <a:tr h="370840">
                <a:tc>
                  <a:txBody>
                    <a:bodyPr/>
                    <a:lstStyle/>
                    <a:p>
                      <a:r>
                        <a:rPr lang="en-US" dirty="0"/>
                        <a:t>Nomenclature in Inorganic Chemistry</a:t>
                      </a:r>
                      <a:endParaRPr lang="en-US" dirty="0">
                        <a:solidFill>
                          <a:schemeClr val="tx1"/>
                        </a:solidFill>
                      </a:endParaRPr>
                    </a:p>
                  </a:txBody>
                  <a:tcPr>
                    <a:solidFill>
                      <a:schemeClr val="accent1">
                        <a:alpha val="40000"/>
                      </a:schemeClr>
                    </a:solidFill>
                  </a:tcPr>
                </a:tc>
                <a:tc>
                  <a:txBody>
                    <a:bodyPr/>
                    <a:lstStyle/>
                    <a:p>
                      <a:r>
                        <a:rPr lang="en-US" dirty="0"/>
                        <a:t>Red Book</a:t>
                      </a:r>
                      <a:endParaRPr lang="en-US" dirty="0">
                        <a:solidFill>
                          <a:schemeClr val="tx1"/>
                        </a:solidFill>
                      </a:endParaRPr>
                    </a:p>
                  </a:txBody>
                  <a:tcPr>
                    <a:solidFill>
                      <a:schemeClr val="accent1">
                        <a:alpha val="40000"/>
                      </a:schemeClr>
                    </a:solidFill>
                  </a:tcPr>
                </a:tc>
                <a:extLst>
                  <a:ext uri="{0D108BD9-81ED-4DB2-BD59-A6C34878D82A}">
                    <a16:rowId xmlns:a16="http://schemas.microsoft.com/office/drawing/2014/main" val="10006"/>
                  </a:ext>
                </a:extLst>
              </a:tr>
              <a:tr h="370840">
                <a:tc>
                  <a:txBody>
                    <a:bodyPr/>
                    <a:lstStyle/>
                    <a:p>
                      <a:r>
                        <a:rPr lang="en-US" dirty="0"/>
                        <a:t>Compendium of Terminology and Nomenclature of Properties in Clinical Laboratory Science</a:t>
                      </a:r>
                      <a:endParaRPr lang="en-US" dirty="0">
                        <a:solidFill>
                          <a:schemeClr val="tx1"/>
                        </a:solidFill>
                      </a:endParaRPr>
                    </a:p>
                  </a:txBody>
                  <a:tcPr>
                    <a:solidFill>
                      <a:schemeClr val="bg2"/>
                    </a:solidFill>
                  </a:tcPr>
                </a:tc>
                <a:tc>
                  <a:txBody>
                    <a:bodyPr/>
                    <a:lstStyle/>
                    <a:p>
                      <a:r>
                        <a:rPr lang="en-US" dirty="0"/>
                        <a:t>Silver Book</a:t>
                      </a:r>
                      <a:endParaRPr lang="en-US" dirty="0">
                        <a:solidFill>
                          <a:schemeClr val="tx1"/>
                        </a:solidFill>
                      </a:endParaRPr>
                    </a:p>
                  </a:txBody>
                  <a:tcPr>
                    <a:solidFill>
                      <a:schemeClr val="bg2"/>
                    </a:solidFill>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72547">
            <a:off x="7147748" y="936893"/>
            <a:ext cx="1040220" cy="1437351"/>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0475">
            <a:off x="912910" y="861103"/>
            <a:ext cx="1153947" cy="1503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3663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IUPAC Membership Programs</a:t>
            </a:r>
          </a:p>
        </p:txBody>
      </p:sp>
      <p:pic>
        <p:nvPicPr>
          <p:cNvPr id="4" name="Picture 2"/>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3331695" y="5799532"/>
            <a:ext cx="5679258" cy="8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1"/>
          <p:cNvSpPr txBox="1">
            <a:spLocks/>
          </p:cNvSpPr>
          <p:nvPr/>
        </p:nvSpPr>
        <p:spPr>
          <a:xfrm>
            <a:off x="585410" y="1510695"/>
            <a:ext cx="8229600" cy="4737109"/>
          </a:xfrm>
          <a:prstGeom prst="rect">
            <a:avLst/>
          </a:prstGeom>
        </p:spPr>
        <p:txBody>
          <a:bodyPr vert="horz" lIns="0" tIns="0" rIns="0" bIns="0" rtlCol="0" anchor="t" anchorCtr="0">
            <a:noAutofit/>
          </a:bodyPr>
          <a:lstStyle>
            <a:lvl1pPr marL="0" indent="0" algn="l" defTabSz="457200" rtl="0" eaLnBrk="1" latinLnBrk="0" hangingPunct="1">
              <a:lnSpc>
                <a:spcPct val="100000"/>
              </a:lnSpc>
              <a:spcBef>
                <a:spcPts val="0"/>
              </a:spcBef>
              <a:spcAft>
                <a:spcPts val="1200"/>
              </a:spcAft>
              <a:buClr>
                <a:schemeClr val="accent4"/>
              </a:buClr>
              <a:buFontTx/>
              <a:buNone/>
              <a:defRPr sz="2400" b="0" i="0" kern="1200" spc="-20">
                <a:solidFill>
                  <a:schemeClr val="tx1"/>
                </a:solidFill>
                <a:latin typeface="+mn-lt"/>
                <a:ea typeface="+mn-ea"/>
                <a:cs typeface="Corbel"/>
              </a:defRPr>
            </a:lvl1pPr>
            <a:lvl2pPr marL="804672" indent="-347472" algn="l" defTabSz="457200" rtl="0" eaLnBrk="1" latinLnBrk="0" hangingPunct="1">
              <a:lnSpc>
                <a:spcPct val="100000"/>
              </a:lnSpc>
              <a:spcBef>
                <a:spcPts val="0"/>
              </a:spcBef>
              <a:spcAft>
                <a:spcPts val="1200"/>
              </a:spcAft>
              <a:buClr>
                <a:schemeClr val="accent4"/>
              </a:buClr>
              <a:buSzPct val="100000"/>
              <a:buFont typeface="Wingdings" charset="2"/>
              <a:buChar char="§"/>
              <a:defRPr sz="2400" b="0" i="0" kern="1200" spc="-20">
                <a:solidFill>
                  <a:schemeClr val="tx1"/>
                </a:solidFill>
                <a:latin typeface="+mn-lt"/>
                <a:ea typeface="+mn-ea"/>
                <a:cs typeface="Corbel"/>
              </a:defRPr>
            </a:lvl2pPr>
            <a:lvl3pPr marL="822960" indent="0" algn="l" defTabSz="457200" rtl="0" eaLnBrk="1" latinLnBrk="0" hangingPunct="1">
              <a:lnSpc>
                <a:spcPct val="100000"/>
              </a:lnSpc>
              <a:spcBef>
                <a:spcPts val="0"/>
              </a:spcBef>
              <a:spcAft>
                <a:spcPts val="1200"/>
              </a:spcAft>
              <a:buSzPct val="95000"/>
              <a:buFontTx/>
              <a:buNone/>
              <a:defRPr sz="2000" b="0" i="0" kern="1200" spc="-20">
                <a:solidFill>
                  <a:schemeClr val="accent4"/>
                </a:solidFill>
                <a:latin typeface="+mn-lt"/>
                <a:ea typeface="+mn-ea"/>
                <a:cs typeface="Corbel"/>
              </a:defRPr>
            </a:lvl3pPr>
            <a:lvl4pPr marL="13716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4pPr>
            <a:lvl5pPr marL="18288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1800" dirty="0"/>
              <a:t>National Adhering Organizations-Are the Governing bodies (Council)  of IUPAC</a:t>
            </a:r>
          </a:p>
          <a:p>
            <a:pPr marL="342900" indent="-342900">
              <a:buFont typeface="Arial" panose="020B0604020202020204" pitchFamily="34" charset="0"/>
              <a:buChar char="•"/>
            </a:pPr>
            <a:r>
              <a:rPr lang="en-US" sz="1800" dirty="0"/>
              <a:t>Associate National Adhering Organizations</a:t>
            </a:r>
          </a:p>
          <a:p>
            <a:pPr marL="1147572" lvl="1" indent="-342900">
              <a:buFont typeface="Arial" panose="020B0604020202020204" pitchFamily="34" charset="0"/>
              <a:buChar char="•"/>
            </a:pPr>
            <a:r>
              <a:rPr lang="en-US" sz="1800" dirty="0"/>
              <a:t>Observer Status-Chemical councils, Chemical Societies, National Academies and institutions representing national chemical interests</a:t>
            </a:r>
          </a:p>
          <a:p>
            <a:pPr marL="342900" indent="-342900">
              <a:buFont typeface="Arial" panose="020B0604020202020204" pitchFamily="34" charset="0"/>
              <a:buChar char="•"/>
            </a:pPr>
            <a:r>
              <a:rPr lang="en-US" sz="1800" dirty="0"/>
              <a:t>Associated Organizations</a:t>
            </a:r>
          </a:p>
          <a:p>
            <a:pPr marL="1147572" lvl="1" indent="-342900">
              <a:buFont typeface="Arial" panose="020B0604020202020204" pitchFamily="34" charset="0"/>
              <a:buChar char="•"/>
            </a:pPr>
            <a:r>
              <a:rPr lang="en-US" sz="1800" dirty="0"/>
              <a:t>International organizations that share common goals and interest with IUPAC.</a:t>
            </a:r>
          </a:p>
          <a:p>
            <a:pPr marL="342900" indent="-342900">
              <a:buFont typeface="Arial" panose="020B0604020202020204" pitchFamily="34" charset="0"/>
              <a:buChar char="•"/>
            </a:pPr>
            <a:r>
              <a:rPr lang="en-US" sz="1800" dirty="0"/>
              <a:t>Company Associates</a:t>
            </a:r>
          </a:p>
          <a:p>
            <a:pPr marL="1147572" lvl="1" indent="-342900">
              <a:buFont typeface="Arial" panose="020B0604020202020204" pitchFamily="34" charset="0"/>
              <a:buChar char="•"/>
            </a:pPr>
            <a:r>
              <a:rPr lang="en-US" sz="1800" dirty="0"/>
              <a:t>Industrial companies, research and development institutions can associate through the program</a:t>
            </a:r>
          </a:p>
          <a:p>
            <a:pPr marL="342900" indent="-342900">
              <a:buFont typeface="Arial" panose="020B0604020202020204" pitchFamily="34" charset="0"/>
              <a:buChar char="•"/>
            </a:pPr>
            <a:r>
              <a:rPr lang="en-US" sz="1800" dirty="0"/>
              <a:t>Individual Members</a:t>
            </a:r>
          </a:p>
          <a:p>
            <a:pPr marL="1147572" lvl="1" indent="-342900">
              <a:buFont typeface="Arial" panose="020B0604020202020204" pitchFamily="34" charset="0"/>
              <a:buChar char="•"/>
            </a:pPr>
            <a:r>
              <a:rPr lang="en-US" sz="1800" dirty="0"/>
              <a:t>Membership for individuals, coordinated by NAOs, Societies or directly with IUPAC</a:t>
            </a:r>
          </a:p>
        </p:txBody>
      </p:sp>
    </p:spTree>
    <p:extLst>
      <p:ext uri="{BB962C8B-B14F-4D97-AF65-F5344CB8AC3E}">
        <p14:creationId xmlns:p14="http://schemas.microsoft.com/office/powerpoint/2010/main" val="2910003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78972" y="1554247"/>
            <a:ext cx="8229600" cy="4574409"/>
          </a:xfrm>
          <a:no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a:lstStyle/>
          <a:p>
            <a:pPr marL="342900" indent="-342900">
              <a:buFont typeface="Wingdings" panose="05000000000000000000" pitchFamily="2" charset="2"/>
              <a:buChar char="§"/>
            </a:pPr>
            <a:r>
              <a:rPr lang="en-US" sz="1800" dirty="0">
                <a:effectLst/>
              </a:rPr>
              <a:t>IUPAC-Solvay International Award for Young Chemists</a:t>
            </a:r>
          </a:p>
          <a:p>
            <a:pPr marL="342900" indent="-342900">
              <a:buFont typeface="Wingdings" panose="05000000000000000000" pitchFamily="2" charset="2"/>
              <a:buChar char="§"/>
            </a:pPr>
            <a:r>
              <a:rPr lang="en-US" sz="1800" dirty="0" err="1">
                <a:effectLst/>
              </a:rPr>
              <a:t>PhosAgro</a:t>
            </a:r>
            <a:r>
              <a:rPr lang="en-US" sz="1800" dirty="0">
                <a:effectLst/>
              </a:rPr>
              <a:t>/UNESCO/IUPAC Green Chemistry for Life Grants Program </a:t>
            </a:r>
          </a:p>
          <a:p>
            <a:pPr marL="342900" indent="-342900">
              <a:buFont typeface="Wingdings" panose="05000000000000000000" pitchFamily="2" charset="2"/>
              <a:buChar char="§"/>
            </a:pPr>
            <a:r>
              <a:rPr lang="en-US" sz="1800" dirty="0">
                <a:effectLst/>
              </a:rPr>
              <a:t>DSM Materials Sciences Award</a:t>
            </a:r>
          </a:p>
          <a:p>
            <a:pPr marL="342900" indent="-342900">
              <a:buFont typeface="Wingdings" panose="05000000000000000000" pitchFamily="2" charset="2"/>
              <a:buChar char="§"/>
            </a:pPr>
            <a:r>
              <a:rPr lang="en-US" sz="1800" dirty="0">
                <a:effectLst/>
              </a:rPr>
              <a:t>Distinguished Women in Chemistry or Chemical Engineering</a:t>
            </a:r>
          </a:p>
          <a:p>
            <a:pPr marL="342900" indent="-342900">
              <a:buFont typeface="Wingdings" panose="05000000000000000000" pitchFamily="2" charset="2"/>
              <a:buChar char="§"/>
            </a:pPr>
            <a:r>
              <a:rPr lang="en-US" sz="1800" dirty="0" err="1">
                <a:effectLst/>
              </a:rPr>
              <a:t>Hanwaha</a:t>
            </a:r>
            <a:r>
              <a:rPr lang="en-US" sz="1800" dirty="0">
                <a:effectLst/>
              </a:rPr>
              <a:t>-Total IUPAC Young Scientist Award</a:t>
            </a:r>
          </a:p>
          <a:p>
            <a:pPr marL="342900" indent="-342900">
              <a:buFont typeface="Wingdings" panose="05000000000000000000" pitchFamily="2" charset="2"/>
              <a:buChar char="§"/>
            </a:pPr>
            <a:r>
              <a:rPr lang="en-US" sz="1800" dirty="0" err="1">
                <a:effectLst/>
              </a:rPr>
              <a:t>ThalesNano</a:t>
            </a:r>
            <a:r>
              <a:rPr lang="en-US" sz="1800" dirty="0">
                <a:effectLst/>
              </a:rPr>
              <a:t> Prize for Flow Chemistry</a:t>
            </a:r>
          </a:p>
          <a:p>
            <a:pPr marL="342900" indent="-342900">
              <a:buFont typeface="Wingdings" panose="05000000000000000000" pitchFamily="2" charset="2"/>
              <a:buChar char="§"/>
            </a:pPr>
            <a:r>
              <a:rPr lang="en-US" sz="1800" dirty="0" err="1">
                <a:effectLst/>
              </a:rPr>
              <a:t>CHeMRAWN</a:t>
            </a:r>
            <a:r>
              <a:rPr lang="en-US" sz="1800" dirty="0">
                <a:effectLst/>
              </a:rPr>
              <a:t> VII Prize for Green Chemistry</a:t>
            </a:r>
          </a:p>
          <a:p>
            <a:pPr marL="342900" indent="-342900">
              <a:buFont typeface="Wingdings" panose="05000000000000000000" pitchFamily="2" charset="2"/>
              <a:buChar char="§"/>
            </a:pPr>
            <a:r>
              <a:rPr lang="en-US" sz="1800" dirty="0">
                <a:effectLst/>
              </a:rPr>
              <a:t>Polymer International-IUPAC Award</a:t>
            </a:r>
          </a:p>
          <a:p>
            <a:pPr marL="342900" indent="-342900">
              <a:buFont typeface="Wingdings" panose="05000000000000000000" pitchFamily="2" charset="2"/>
              <a:buChar char="§"/>
            </a:pPr>
            <a:r>
              <a:rPr lang="en-US" sz="1800" dirty="0">
                <a:effectLst/>
              </a:rPr>
              <a:t>IUPAC International Award for Advances in Crop Protection Chemistry</a:t>
            </a:r>
          </a:p>
          <a:p>
            <a:pPr marL="285750" indent="-285750">
              <a:buFont typeface="Wingdings" panose="05000000000000000000" pitchFamily="2" charset="2"/>
              <a:buChar char="§"/>
            </a:pPr>
            <a:endParaRPr lang="en-US" sz="1800" dirty="0">
              <a:effectLst/>
            </a:endParaRPr>
          </a:p>
        </p:txBody>
      </p:sp>
      <p:sp>
        <p:nvSpPr>
          <p:cNvPr id="3" name="Title 2"/>
          <p:cNvSpPr>
            <a:spLocks noGrp="1"/>
          </p:cNvSpPr>
          <p:nvPr>
            <p:ph type="title"/>
          </p:nvPr>
        </p:nvSpPr>
        <p:spPr/>
        <p:txBody>
          <a:bodyPr/>
          <a:lstStyle/>
          <a:p>
            <a:r>
              <a:rPr lang="en-US" dirty="0"/>
              <a:t>Scientific Awards Programs</a:t>
            </a:r>
          </a:p>
        </p:txBody>
      </p:sp>
      <p:sp>
        <p:nvSpPr>
          <p:cNvPr id="4" name="TextBox 3"/>
          <p:cNvSpPr txBox="1"/>
          <p:nvPr/>
        </p:nvSpPr>
        <p:spPr>
          <a:xfrm>
            <a:off x="5856515" y="6336268"/>
            <a:ext cx="3146311" cy="338554"/>
          </a:xfrm>
          <a:prstGeom prst="rect">
            <a:avLst/>
          </a:prstGeom>
          <a:noFill/>
        </p:spPr>
        <p:txBody>
          <a:bodyPr wrap="none" rtlCol="0">
            <a:spAutoFit/>
          </a:bodyPr>
          <a:lstStyle/>
          <a:p>
            <a:r>
              <a:rPr lang="en-US" sz="1600" dirty="0"/>
              <a:t>https://iupac.org/category/awards/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330" y="3200400"/>
            <a:ext cx="2547937" cy="165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967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5667" y="685800"/>
            <a:ext cx="8079619" cy="1190651"/>
          </a:xfrm>
        </p:spPr>
        <p:txBody>
          <a:bodyPr/>
          <a:lstStyle/>
          <a:p>
            <a:r>
              <a:rPr lang="en-US" sz="4000" b="0" dirty="0"/>
              <a:t>IUPAC Endorsed Conferences/Events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40" y="1449074"/>
            <a:ext cx="4466479" cy="2525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4271791" y="3974240"/>
            <a:ext cx="4312649" cy="238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8340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a:t>IUPAC Current Interests</a:t>
            </a:r>
          </a:p>
        </p:txBody>
      </p:sp>
    </p:spTree>
    <p:extLst>
      <p:ext uri="{BB962C8B-B14F-4D97-AF65-F5344CB8AC3E}">
        <p14:creationId xmlns:p14="http://schemas.microsoft.com/office/powerpoint/2010/main" val="4166527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41916" y="1260159"/>
            <a:ext cx="8229600" cy="4575189"/>
          </a:xfrm>
        </p:spPr>
        <p:txBody>
          <a:bodyPr/>
          <a:lstStyle/>
          <a:p>
            <a:pPr algn="ctr">
              <a:buClr>
                <a:schemeClr val="accent5"/>
              </a:buClr>
            </a:pPr>
            <a:r>
              <a:rPr lang="en-US" sz="3200" b="1" dirty="0"/>
              <a:t>International Young Chemists’ Network</a:t>
            </a:r>
          </a:p>
          <a:p>
            <a:pPr lvl="1">
              <a:buClr>
                <a:schemeClr val="accent5"/>
              </a:buClr>
            </a:pPr>
            <a:r>
              <a:rPr lang="en-US" sz="3200" dirty="0"/>
              <a:t>Approved by Council as Associated Organization of IUPAC</a:t>
            </a:r>
          </a:p>
          <a:p>
            <a:pPr lvl="1">
              <a:buClr>
                <a:schemeClr val="accent5"/>
              </a:buClr>
            </a:pPr>
            <a:r>
              <a:rPr lang="en-US" sz="3200" dirty="0"/>
              <a:t>MOU formalized in Brazil </a:t>
            </a:r>
            <a:br>
              <a:rPr lang="en-US" sz="3200" dirty="0"/>
            </a:br>
            <a:r>
              <a:rPr lang="en-US" sz="3200" dirty="0"/>
              <a:t>in July 2017</a:t>
            </a:r>
          </a:p>
          <a:p>
            <a:pPr lvl="1">
              <a:buClr>
                <a:schemeClr val="accent5"/>
              </a:buClr>
            </a:pPr>
            <a:r>
              <a:rPr lang="en-US" sz="3200" dirty="0"/>
              <a:t>Participation in </a:t>
            </a:r>
            <a:br>
              <a:rPr lang="en-US" sz="3200" dirty="0"/>
            </a:br>
            <a:r>
              <a:rPr lang="en-US" sz="3200" dirty="0"/>
              <a:t>WCLM 2017</a:t>
            </a:r>
          </a:p>
          <a:p>
            <a:pPr>
              <a:buClr>
                <a:schemeClr val="accent5"/>
              </a:buClr>
            </a:pPr>
            <a:endParaRPr lang="en-US" sz="3200" dirty="0"/>
          </a:p>
          <a:p>
            <a:pPr lvl="1">
              <a:buClr>
                <a:schemeClr val="accent5"/>
              </a:buClr>
            </a:pPr>
            <a:endParaRPr lang="en-US" sz="3200" dirty="0"/>
          </a:p>
          <a:p>
            <a:pPr lvl="1">
              <a:buClr>
                <a:schemeClr val="accent5"/>
              </a:buClr>
            </a:pPr>
            <a:endParaRPr lang="en-US" dirty="0"/>
          </a:p>
        </p:txBody>
      </p:sp>
      <p:sp>
        <p:nvSpPr>
          <p:cNvPr id="3" name="Title 2"/>
          <p:cNvSpPr>
            <a:spLocks noGrp="1"/>
          </p:cNvSpPr>
          <p:nvPr>
            <p:ph type="title"/>
          </p:nvPr>
        </p:nvSpPr>
        <p:spPr>
          <a:xfrm>
            <a:off x="453791" y="595526"/>
            <a:ext cx="8229600" cy="853264"/>
          </a:xfrm>
        </p:spPr>
        <p:txBody>
          <a:bodyPr/>
          <a:lstStyle/>
          <a:p>
            <a:r>
              <a:rPr lang="en-US" sz="4000" dirty="0"/>
              <a:t>Building the Future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443" y="2372097"/>
            <a:ext cx="1795029" cy="179502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671" y="4500749"/>
            <a:ext cx="4138801" cy="210224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528" y="5058888"/>
            <a:ext cx="1421648" cy="1344204"/>
          </a:xfrm>
          <a:prstGeom prst="rect">
            <a:avLst/>
          </a:prstGeom>
        </p:spPr>
      </p:pic>
    </p:spTree>
    <p:extLst>
      <p:ext uri="{BB962C8B-B14F-4D97-AF65-F5344CB8AC3E}">
        <p14:creationId xmlns:p14="http://schemas.microsoft.com/office/powerpoint/2010/main" val="1410876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solidFill>
                  <a:prstClr val="white"/>
                </a:solidFill>
                <a:cs typeface="Arial" charset="0"/>
              </a:rPr>
              <a:t>and background, recruited by transparent and well-understood processes.</a:t>
            </a:r>
          </a:p>
          <a:p>
            <a:endParaRPr lang="en-US" dirty="0"/>
          </a:p>
        </p:txBody>
      </p:sp>
      <p:sp>
        <p:nvSpPr>
          <p:cNvPr id="3" name="Title 2"/>
          <p:cNvSpPr>
            <a:spLocks noGrp="1"/>
          </p:cNvSpPr>
          <p:nvPr>
            <p:ph type="title"/>
          </p:nvPr>
        </p:nvSpPr>
        <p:spPr/>
        <p:txBody>
          <a:bodyPr/>
          <a:lstStyle/>
          <a:p>
            <a:r>
              <a:rPr lang="en-US" dirty="0"/>
              <a:t>Encourage and Mentor the Best and Brightest for the Future</a:t>
            </a:r>
            <a:br>
              <a:rPr lang="en-US" dirty="0"/>
            </a:br>
            <a:r>
              <a:rPr lang="en-US" dirty="0"/>
              <a:t>Collaboration on Global Scale for Success</a:t>
            </a:r>
          </a:p>
        </p:txBody>
      </p:sp>
      <p:graphicFrame>
        <p:nvGraphicFramePr>
          <p:cNvPr id="4" name="Diagram 3"/>
          <p:cNvGraphicFramePr/>
          <p:nvPr>
            <p:extLst>
              <p:ext uri="{D42A27DB-BD31-4B8C-83A1-F6EECF244321}">
                <p14:modId xmlns:p14="http://schemas.microsoft.com/office/powerpoint/2010/main" val="4135414504"/>
              </p:ext>
            </p:extLst>
          </p:nvPr>
        </p:nvGraphicFramePr>
        <p:xfrm>
          <a:off x="3853544" y="2950028"/>
          <a:ext cx="5148942" cy="3069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31" y="2590801"/>
            <a:ext cx="3831680" cy="3228190"/>
          </a:xfrm>
          <a:prstGeom prst="rect">
            <a:avLst/>
          </a:prstGeom>
          <a:ln w="31750">
            <a:solidFill>
              <a:schemeClr val="accent4">
                <a:lumMod val="75000"/>
              </a:schemeClr>
            </a:solidFill>
          </a:ln>
        </p:spPr>
      </p:pic>
    </p:spTree>
    <p:extLst>
      <p:ext uri="{BB962C8B-B14F-4D97-AF65-F5344CB8AC3E}">
        <p14:creationId xmlns:p14="http://schemas.microsoft.com/office/powerpoint/2010/main" val="194894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17517" y="1373735"/>
            <a:ext cx="8229600" cy="3975100"/>
          </a:xfrm>
        </p:spPr>
        <p:txBody>
          <a:bodyPr/>
          <a:lstStyle/>
          <a:p>
            <a:pPr algn="ctr"/>
            <a:r>
              <a:rPr lang="en-US" i="1" dirty="0"/>
              <a:t>“A Global Approach to the Gender Gap in Mathematical and Natural Sciences: How to measure it, How to reduce it?”</a:t>
            </a:r>
          </a:p>
          <a:p>
            <a:endParaRPr lang="en-US" dirty="0"/>
          </a:p>
          <a:p>
            <a:pPr>
              <a:buSzPct val="90000"/>
            </a:pPr>
            <a:r>
              <a:rPr lang="en-US" dirty="0"/>
              <a:t>Joint Project  between International Mathematical Union and IUPAC</a:t>
            </a:r>
          </a:p>
          <a:p>
            <a:pPr>
              <a:buSzPct val="90000"/>
            </a:pPr>
            <a:r>
              <a:rPr lang="en-US" dirty="0"/>
              <a:t>Funding: International Council for Science (ICSU)</a:t>
            </a:r>
          </a:p>
          <a:p>
            <a:pPr>
              <a:buSzPct val="90000"/>
            </a:pPr>
            <a:r>
              <a:rPr lang="en-US" dirty="0"/>
              <a:t>Three year grant:  € 100,000</a:t>
            </a:r>
          </a:p>
        </p:txBody>
      </p:sp>
      <p:sp>
        <p:nvSpPr>
          <p:cNvPr id="3" name="Title 2"/>
          <p:cNvSpPr>
            <a:spLocks noGrp="1"/>
          </p:cNvSpPr>
          <p:nvPr>
            <p:ph type="title"/>
          </p:nvPr>
        </p:nvSpPr>
        <p:spPr>
          <a:xfrm>
            <a:off x="465667" y="685800"/>
            <a:ext cx="8229600" cy="656112"/>
          </a:xfrm>
        </p:spPr>
        <p:txBody>
          <a:bodyPr/>
          <a:lstStyle/>
          <a:p>
            <a:r>
              <a:rPr lang="en-US" dirty="0"/>
              <a:t>Committee on Chemistry Education</a:t>
            </a:r>
          </a:p>
        </p:txBody>
      </p:sp>
      <p:pic>
        <p:nvPicPr>
          <p:cNvPr id="3075" name="m_-772262292259295341478D5A1A5-48E5-46AA-8653-EEB72BBB8AD6"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499" y="3839670"/>
            <a:ext cx="4322618" cy="3018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814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91" y="877888"/>
            <a:ext cx="8221133" cy="1143000"/>
          </a:xfrm>
        </p:spPr>
        <p:txBody>
          <a:bodyPr>
            <a:normAutofit fontScale="90000"/>
          </a:bodyPr>
          <a:lstStyle/>
          <a:p>
            <a:r>
              <a:rPr lang="en-US" dirty="0"/>
              <a:t>IUPAC Issues for Today</a:t>
            </a:r>
            <a:br>
              <a:rPr lang="en-US" dirty="0"/>
            </a:br>
            <a:r>
              <a:rPr lang="en-US" dirty="0"/>
              <a:t>UN Sustainable Development Report</a:t>
            </a:r>
          </a:p>
        </p:txBody>
      </p:sp>
      <p:sp>
        <p:nvSpPr>
          <p:cNvPr id="3" name="Content Placeholder 2"/>
          <p:cNvSpPr>
            <a:spLocks noGrp="1"/>
          </p:cNvSpPr>
          <p:nvPr>
            <p:ph idx="1"/>
          </p:nvPr>
        </p:nvSpPr>
        <p:spPr>
          <a:xfrm>
            <a:off x="580875" y="2524456"/>
            <a:ext cx="8229600" cy="4525963"/>
          </a:xfrm>
        </p:spPr>
        <p:txBody>
          <a:bodyPr/>
          <a:lstStyle/>
          <a:p>
            <a:pPr marL="342900" indent="-342900">
              <a:buFont typeface="Arial" panose="020B0604020202020204" pitchFamily="34" charset="0"/>
              <a:buChar char="•"/>
            </a:pPr>
            <a:r>
              <a:rPr lang="en-US" dirty="0"/>
              <a:t>UN call for projects in support of its Sustainable Development Goals Q1 2017</a:t>
            </a:r>
          </a:p>
          <a:p>
            <a:pPr marL="342900" indent="-342900">
              <a:buFont typeface="Arial" panose="020B0604020202020204" pitchFamily="34" charset="0"/>
              <a:buChar char="•"/>
            </a:pPr>
            <a:r>
              <a:rPr lang="en-US" dirty="0"/>
              <a:t>IUPAC project to address this</a:t>
            </a:r>
          </a:p>
          <a:p>
            <a:pPr marL="342900" indent="-342900">
              <a:buFont typeface="Arial" panose="020B0604020202020204" pitchFamily="34" charset="0"/>
              <a:buChar char="•"/>
            </a:pPr>
            <a:r>
              <a:rPr lang="en-US" dirty="0"/>
              <a:t>Creation of an Interdivisional Committee on Green for Sustainable Chemistry approved (ICGCSD)</a:t>
            </a:r>
          </a:p>
          <a:p>
            <a:endParaRPr lang="en-US" dirty="0"/>
          </a:p>
        </p:txBody>
      </p:sp>
      <p:sp>
        <p:nvSpPr>
          <p:cNvPr id="4" name="Rectangle 3"/>
          <p:cNvSpPr/>
          <p:nvPr/>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5" name="Picture 4" descr="lUPAC_blocks_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6" name="TextBox 5"/>
          <p:cNvSpPr txBox="1"/>
          <p:nvPr/>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sp>
        <p:nvSpPr>
          <p:cNvPr id="7" name="AutoShape 2" descr="http://www.undp.org/content/dam/undp/img/sdg/icons100/xTGG_Icon_Color_18.png.pagespeed.ic.v5vYqyaZjf.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49" y="4386942"/>
            <a:ext cx="1685049" cy="217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35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2018</a:t>
            </a:r>
          </a:p>
        </p:txBody>
      </p:sp>
      <p:sp>
        <p:nvSpPr>
          <p:cNvPr id="4" name="Footer Placeholder 3"/>
          <p:cNvSpPr>
            <a:spLocks noGrp="1"/>
          </p:cNvSpPr>
          <p:nvPr>
            <p:ph type="ftr" sz="quarter" idx="11"/>
          </p:nvPr>
        </p:nvSpPr>
        <p:spPr/>
        <p:txBody>
          <a:bodyPr/>
          <a:lstStyle/>
          <a:p>
            <a:pPr defTabSz="914400"/>
            <a:r>
              <a:rPr lang="en-US" kern="0" dirty="0"/>
              <a:t>L. M. Soby, Executive Director </a:t>
            </a:r>
          </a:p>
        </p:txBody>
      </p:sp>
      <p:sp>
        <p:nvSpPr>
          <p:cNvPr id="5" name="Text Placeholder 4"/>
          <p:cNvSpPr>
            <a:spLocks noGrp="1"/>
          </p:cNvSpPr>
          <p:nvPr>
            <p:ph type="body" sz="quarter" idx="12"/>
          </p:nvPr>
        </p:nvSpPr>
        <p:spPr/>
        <p:txBody>
          <a:bodyPr/>
          <a:lstStyle/>
          <a:p>
            <a:r>
              <a:rPr lang="en-US" dirty="0"/>
              <a:t>IUPAC Presentation</a:t>
            </a:r>
          </a:p>
        </p:txBody>
      </p:sp>
    </p:spTree>
    <p:extLst>
      <p:ext uri="{BB962C8B-B14F-4D97-AF65-F5344CB8AC3E}">
        <p14:creationId xmlns:p14="http://schemas.microsoft.com/office/powerpoint/2010/main" val="3789783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53143" y="1830283"/>
            <a:ext cx="8229600" cy="3975100"/>
          </a:xfrm>
        </p:spPr>
        <p:txBody>
          <a:bodyPr/>
          <a:lstStyle/>
          <a:p>
            <a:pPr marL="342900" indent="-342900">
              <a:buFont typeface="Arial" panose="020B0604020202020204" pitchFamily="34" charset="0"/>
              <a:buChar char="•"/>
            </a:pPr>
            <a:r>
              <a:rPr lang="en-US" dirty="0"/>
              <a:t>Post-Graduate Summer School Program</a:t>
            </a:r>
          </a:p>
          <a:p>
            <a:pPr marL="1147572" lvl="1" indent="-342900">
              <a:buFont typeface="Arial" panose="020B0604020202020204" pitchFamily="34" charset="0"/>
              <a:buChar char="•"/>
            </a:pPr>
            <a:r>
              <a:rPr lang="en-US" dirty="0"/>
              <a:t>Focus on Younger Chemists (&lt;35)</a:t>
            </a:r>
          </a:p>
          <a:p>
            <a:pPr marL="1147572" lvl="1" indent="-342900">
              <a:buFont typeface="Arial" panose="020B0604020202020204" pitchFamily="34" charset="0"/>
              <a:buChar char="•"/>
            </a:pPr>
            <a:r>
              <a:rPr lang="en-US" dirty="0"/>
              <a:t>2019 Proposal: Tanzania</a:t>
            </a:r>
          </a:p>
          <a:p>
            <a:pPr marL="342900" indent="-342900">
              <a:buFont typeface="Arial" panose="020B0604020202020204" pitchFamily="34" charset="0"/>
              <a:buChar char="•"/>
            </a:pPr>
            <a:r>
              <a:rPr lang="en-US" dirty="0" err="1"/>
              <a:t>ChemRawn</a:t>
            </a:r>
            <a:r>
              <a:rPr lang="en-US" dirty="0"/>
              <a:t> VII Prize in Green Chemistry</a:t>
            </a:r>
          </a:p>
          <a:p>
            <a:pPr marL="342900" indent="-342900">
              <a:buFont typeface="Arial" panose="020B0604020202020204" pitchFamily="34" charset="0"/>
              <a:buChar char="•"/>
            </a:pPr>
            <a:r>
              <a:rPr lang="en-US" dirty="0"/>
              <a:t>International Conference on Green Chemistry</a:t>
            </a:r>
          </a:p>
          <a:p>
            <a:pPr marL="342900" indent="-342900">
              <a:buFont typeface="Arial" panose="020B0604020202020204" pitchFamily="34" charset="0"/>
              <a:buChar char="•"/>
            </a:pPr>
            <a:r>
              <a:rPr lang="en-US" b="1" i="1" dirty="0"/>
              <a:t>Interdivisional Committee on Green Chemistry for Sustainable Development (ICGCSD)</a:t>
            </a:r>
          </a:p>
        </p:txBody>
      </p:sp>
      <p:sp>
        <p:nvSpPr>
          <p:cNvPr id="3" name="Title 2"/>
          <p:cNvSpPr>
            <a:spLocks noGrp="1"/>
          </p:cNvSpPr>
          <p:nvPr>
            <p:ph type="title"/>
          </p:nvPr>
        </p:nvSpPr>
        <p:spPr>
          <a:xfrm>
            <a:off x="465667" y="685800"/>
            <a:ext cx="8229600" cy="1190501"/>
          </a:xfrm>
        </p:spPr>
        <p:txBody>
          <a:bodyPr/>
          <a:lstStyle/>
          <a:p>
            <a:r>
              <a:rPr lang="en-US" dirty="0"/>
              <a:t>Green Chemistry: Education, Outreach and Conference Series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098" y="1830283"/>
            <a:ext cx="2822645" cy="211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6281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6" y="274637"/>
            <a:ext cx="8188477" cy="1471749"/>
          </a:xfrm>
        </p:spPr>
        <p:txBody>
          <a:bodyPr>
            <a:noAutofit/>
          </a:bodyPr>
          <a:lstStyle/>
          <a:p>
            <a:r>
              <a:rPr lang="en-US" sz="2800" dirty="0"/>
              <a:t>IUPAC Issues for Today</a:t>
            </a:r>
            <a:br>
              <a:rPr lang="en-US" sz="2800" dirty="0"/>
            </a:br>
            <a:r>
              <a:rPr lang="en-US" sz="2800" dirty="0"/>
              <a:t>Big Data, Data Sharing, Standards &amp;  Machine Exchange</a:t>
            </a:r>
          </a:p>
        </p:txBody>
      </p:sp>
      <p:sp>
        <p:nvSpPr>
          <p:cNvPr id="3" name="Content Placeholder 2"/>
          <p:cNvSpPr>
            <a:spLocks noGrp="1"/>
          </p:cNvSpPr>
          <p:nvPr>
            <p:ph idx="1"/>
          </p:nvPr>
        </p:nvSpPr>
        <p:spPr>
          <a:xfrm>
            <a:off x="457200" y="1600201"/>
            <a:ext cx="8229600" cy="4889690"/>
          </a:xfrm>
        </p:spPr>
        <p:txBody>
          <a:bodyPr>
            <a:normAutofit/>
          </a:bodyPr>
          <a:lstStyle/>
          <a:p>
            <a:endParaRPr lang="en-US" dirty="0"/>
          </a:p>
          <a:p>
            <a:endParaRPr lang="en-US" dirty="0"/>
          </a:p>
          <a:p>
            <a:endParaRPr lang="en-US" dirty="0"/>
          </a:p>
          <a:p>
            <a:endParaRPr lang="en-US" dirty="0"/>
          </a:p>
          <a:p>
            <a:endParaRPr lang="en-US" dirty="0"/>
          </a:p>
          <a:p>
            <a:endParaRPr lang="en-US" dirty="0"/>
          </a:p>
          <a:p>
            <a:r>
              <a:rPr lang="en-US" sz="1400" dirty="0"/>
              <a:t>http://www.inchi-trust.org/</a:t>
            </a:r>
          </a:p>
          <a:p>
            <a:endParaRPr lang="en-US" sz="1400" dirty="0"/>
          </a:p>
          <a:p>
            <a:endParaRPr lang="en-US" sz="1400" dirty="0"/>
          </a:p>
          <a:p>
            <a:endParaRPr lang="en-US" sz="1400" dirty="0"/>
          </a:p>
          <a:p>
            <a:pPr marL="0" indent="0">
              <a:buNone/>
            </a:pPr>
            <a:endParaRPr lang="en-US" dirty="0"/>
          </a:p>
        </p:txBody>
      </p:sp>
      <p:pic>
        <p:nvPicPr>
          <p:cNvPr id="4" name="Picture 3" descr="Screen Shot 2016-04-27 at 15.29.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328" y="3502620"/>
            <a:ext cx="1639341" cy="209264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6" name="Picture 5" descr="lUPAC_blocks_RGB.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7" name="TextBox 6"/>
          <p:cNvSpPr txBox="1"/>
          <p:nvPr/>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07" y="2079822"/>
            <a:ext cx="2156051" cy="14930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5725" y="2273061"/>
            <a:ext cx="1352550" cy="1352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696000" y="1746387"/>
            <a:ext cx="1957908" cy="307777"/>
          </a:xfrm>
          <a:prstGeom prst="rect">
            <a:avLst/>
          </a:prstGeom>
          <a:noFill/>
        </p:spPr>
        <p:txBody>
          <a:bodyPr wrap="none" rtlCol="0">
            <a:spAutoFit/>
          </a:bodyPr>
          <a:lstStyle/>
          <a:p>
            <a:r>
              <a:rPr lang="en-US" sz="1400" dirty="0"/>
              <a:t>Project: 2015-019-2-800</a:t>
            </a:r>
          </a:p>
        </p:txBody>
      </p:sp>
      <p:sp>
        <p:nvSpPr>
          <p:cNvPr id="9" name="TextBox 8"/>
          <p:cNvSpPr txBox="1"/>
          <p:nvPr/>
        </p:nvSpPr>
        <p:spPr>
          <a:xfrm>
            <a:off x="767706" y="3625611"/>
            <a:ext cx="2156051" cy="923330"/>
          </a:xfrm>
          <a:prstGeom prst="rect">
            <a:avLst/>
          </a:prstGeom>
          <a:noFill/>
        </p:spPr>
        <p:txBody>
          <a:bodyPr wrap="square" rtlCol="0">
            <a:spAutoFit/>
          </a:bodyPr>
          <a:lstStyle/>
          <a:p>
            <a:r>
              <a:rPr lang="en-US" dirty="0"/>
              <a:t>IUPAC International Chemical Identifier (</a:t>
            </a:r>
            <a:r>
              <a:rPr lang="en-US" dirty="0" err="1"/>
              <a:t>InChI</a:t>
            </a:r>
            <a:r>
              <a:rPr lang="en-US" baseline="30000" dirty="0" err="1"/>
              <a:t>TM</a:t>
            </a:r>
            <a:r>
              <a:rPr lang="en-US" dirty="0"/>
              <a:t>)</a:t>
            </a:r>
          </a:p>
        </p:txBody>
      </p:sp>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2307" y="3849715"/>
            <a:ext cx="2838450" cy="1771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092430" y="5802085"/>
            <a:ext cx="3822970" cy="307777"/>
          </a:xfrm>
          <a:prstGeom prst="rect">
            <a:avLst/>
          </a:prstGeom>
          <a:noFill/>
        </p:spPr>
        <p:txBody>
          <a:bodyPr wrap="none" rtlCol="0">
            <a:spAutoFit/>
          </a:bodyPr>
          <a:lstStyle/>
          <a:p>
            <a:r>
              <a:rPr lang="en-US" sz="1400" dirty="0"/>
              <a:t>http://www.icsu.org/science-international/accord</a:t>
            </a:r>
          </a:p>
        </p:txBody>
      </p:sp>
      <p:sp>
        <p:nvSpPr>
          <p:cNvPr id="11" name="Right Arrow 10"/>
          <p:cNvSpPr/>
          <p:nvPr/>
        </p:nvSpPr>
        <p:spPr>
          <a:xfrm>
            <a:off x="2923758" y="2826345"/>
            <a:ext cx="772242" cy="2325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492890" y="6103287"/>
            <a:ext cx="2156051" cy="369332"/>
          </a:xfrm>
          <a:prstGeom prst="rect">
            <a:avLst/>
          </a:prstGeom>
          <a:noFill/>
        </p:spPr>
        <p:txBody>
          <a:bodyPr wrap="square" rtlCol="0">
            <a:spAutoFit/>
          </a:bodyPr>
          <a:lstStyle/>
          <a:p>
            <a:r>
              <a:rPr lang="en-US" dirty="0"/>
              <a:t>ICSU Big Data</a:t>
            </a:r>
          </a:p>
        </p:txBody>
      </p:sp>
      <p:sp>
        <p:nvSpPr>
          <p:cNvPr id="16" name="TextBox 15"/>
          <p:cNvSpPr txBox="1"/>
          <p:nvPr/>
        </p:nvSpPr>
        <p:spPr>
          <a:xfrm>
            <a:off x="5414865" y="2224988"/>
            <a:ext cx="2156051" cy="338554"/>
          </a:xfrm>
          <a:prstGeom prst="rect">
            <a:avLst/>
          </a:prstGeom>
          <a:noFill/>
        </p:spPr>
        <p:txBody>
          <a:bodyPr wrap="square" rtlCol="0">
            <a:spAutoFit/>
          </a:bodyPr>
          <a:lstStyle/>
          <a:p>
            <a:r>
              <a:rPr lang="en-US" sz="1600" dirty="0"/>
              <a:t>QR Codes</a:t>
            </a:r>
          </a:p>
        </p:txBody>
      </p:sp>
    </p:spTree>
    <p:extLst>
      <p:ext uri="{BB962C8B-B14F-4D97-AF65-F5344CB8AC3E}">
        <p14:creationId xmlns:p14="http://schemas.microsoft.com/office/powerpoint/2010/main" val="4186139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91" y="735013"/>
            <a:ext cx="8221133" cy="1143000"/>
          </a:xfrm>
        </p:spPr>
        <p:txBody>
          <a:bodyPr>
            <a:normAutofit fontScale="90000"/>
          </a:bodyPr>
          <a:lstStyle/>
          <a:p>
            <a:r>
              <a:rPr lang="en-US" dirty="0"/>
              <a:t>IUPAC Issues for Today</a:t>
            </a:r>
            <a:br>
              <a:rPr lang="en-US" dirty="0"/>
            </a:br>
            <a:r>
              <a:rPr lang="en-US" dirty="0"/>
              <a:t>OPCW Ethical Guidelines</a:t>
            </a:r>
          </a:p>
        </p:txBody>
      </p:sp>
      <p:sp>
        <p:nvSpPr>
          <p:cNvPr id="3" name="Content Placeholder 2"/>
          <p:cNvSpPr>
            <a:spLocks noGrp="1"/>
          </p:cNvSpPr>
          <p:nvPr>
            <p:ph idx="1"/>
          </p:nvPr>
        </p:nvSpPr>
        <p:spPr>
          <a:xfrm>
            <a:off x="449791" y="2060575"/>
            <a:ext cx="8229601" cy="4525963"/>
          </a:xfrm>
        </p:spPr>
        <p:txBody>
          <a:bodyPr>
            <a:normAutofit/>
          </a:bodyPr>
          <a:lstStyle/>
          <a:p>
            <a:pPr algn="ctr"/>
            <a:r>
              <a:rPr lang="en-US" b="1" i="1" dirty="0"/>
              <a:t> IUPAC Endorsed </a:t>
            </a:r>
          </a:p>
          <a:p>
            <a:r>
              <a:rPr lang="en-US" dirty="0"/>
              <a:t>The production and use of chemicals is accompanied by recognition of the responsibility of chemists to ensure that they are applied solely for peaceful and beneficial purposes. </a:t>
            </a:r>
          </a:p>
          <a:p>
            <a:r>
              <a:rPr lang="en-US" sz="2000" dirty="0">
                <a:hlinkClick r:id="rId2"/>
              </a:rPr>
              <a:t>https://www.opcw.org/special-sections/science-technology/the-hague-ethical-guidelines/</a:t>
            </a:r>
            <a:r>
              <a:rPr lang="en-US" sz="2000" dirty="0"/>
              <a:t> </a:t>
            </a:r>
          </a:p>
          <a:p>
            <a:endParaRPr lang="en-US" dirty="0"/>
          </a:p>
          <a:p>
            <a:endParaRPr lang="en-US" dirty="0"/>
          </a:p>
        </p:txBody>
      </p:sp>
      <p:sp>
        <p:nvSpPr>
          <p:cNvPr id="4" name="Rectangle 3"/>
          <p:cNvSpPr/>
          <p:nvPr/>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5" name="Picture 4" descr="lUPAC_blocks_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6" name="TextBox 5"/>
          <p:cNvSpPr txBox="1"/>
          <p:nvPr/>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4329113"/>
            <a:ext cx="2857500" cy="2143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145" y="4561114"/>
            <a:ext cx="3216075" cy="1568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97628" y="1883228"/>
            <a:ext cx="718352" cy="634202"/>
          </a:xfrm>
          <a:prstGeom prst="rect">
            <a:avLst/>
          </a:prstGeom>
        </p:spPr>
      </p:pic>
    </p:spTree>
    <p:extLst>
      <p:ext uri="{BB962C8B-B14F-4D97-AF65-F5344CB8AC3E}">
        <p14:creationId xmlns:p14="http://schemas.microsoft.com/office/powerpoint/2010/main" val="3421198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87438" y="2293626"/>
            <a:ext cx="8229600" cy="3961805"/>
          </a:xfrm>
        </p:spPr>
        <p:txBody>
          <a:bodyPr/>
          <a:lstStyle/>
          <a:p>
            <a:pPr marL="342900" indent="-342900">
              <a:buFont typeface="Arial" panose="020B0604020202020204" pitchFamily="34" charset="0"/>
              <a:buChar char="•"/>
            </a:pPr>
            <a:r>
              <a:rPr lang="en-US" sz="2000" dirty="0"/>
              <a:t>Is a policy framework to promote chemical safety around the world.</a:t>
            </a:r>
          </a:p>
          <a:p>
            <a:pPr marL="342900" indent="-342900">
              <a:buFont typeface="Arial" panose="020B0604020202020204" pitchFamily="34" charset="0"/>
              <a:buChar char="•"/>
            </a:pPr>
            <a:r>
              <a:rPr lang="en-US" sz="2000" dirty="0"/>
              <a:t>Key Initiative by UN through UNEP and WHO </a:t>
            </a:r>
          </a:p>
          <a:p>
            <a:pPr marL="342900" indent="-342900">
              <a:buFont typeface="Arial" panose="020B0604020202020204" pitchFamily="34" charset="0"/>
              <a:buChar char="•"/>
            </a:pPr>
            <a:r>
              <a:rPr lang="en-US" sz="2000" dirty="0"/>
              <a:t>IUPAC sees a role for an authoritative, independent, science input</a:t>
            </a:r>
          </a:p>
          <a:p>
            <a:pPr marL="342900" indent="-342900">
              <a:buFont typeface="Arial" panose="020B0604020202020204" pitchFamily="34" charset="0"/>
              <a:buChar char="•"/>
            </a:pPr>
            <a:r>
              <a:rPr lang="en-US" sz="2000" dirty="0"/>
              <a:t>Currently reviewing IUPAC projects on green and sustainable chemistry as an input and reviewing the international chemistry approach to the new UN Sustainable Development Goals.</a:t>
            </a:r>
          </a:p>
          <a:p>
            <a:pPr marL="342900" indent="-342900">
              <a:buFont typeface="Arial" panose="020B0604020202020204" pitchFamily="34" charset="0"/>
              <a:buChar char="•"/>
            </a:pPr>
            <a:r>
              <a:rPr lang="en-US" sz="2000" dirty="0"/>
              <a:t>Seeking an efficient way to engage in SAICM process</a:t>
            </a:r>
          </a:p>
          <a:p>
            <a:pPr marL="342900" indent="-342900">
              <a:buFont typeface="Arial" panose="020B0604020202020204" pitchFamily="34" charset="0"/>
              <a:buChar char="•"/>
            </a:pPr>
            <a:r>
              <a:rPr lang="en-US" sz="2000" dirty="0"/>
              <a:t>Represented by Anna </a:t>
            </a:r>
            <a:r>
              <a:rPr lang="en-US" sz="2000" dirty="0" err="1"/>
              <a:t>Makarova</a:t>
            </a:r>
            <a:r>
              <a:rPr lang="en-US" sz="2000" dirty="0"/>
              <a:t>, Mendeleyev University of Technology</a:t>
            </a:r>
          </a:p>
          <a:p>
            <a:pPr marL="342900" indent="-342900">
              <a:buFont typeface="Arial" panose="020B0604020202020204" pitchFamily="34" charset="0"/>
              <a:buChar char="•"/>
            </a:pPr>
            <a:endParaRPr lang="en-US" sz="2000" dirty="0"/>
          </a:p>
          <a:p>
            <a:endParaRPr lang="en-US" sz="2000" dirty="0"/>
          </a:p>
          <a:p>
            <a:pPr marL="342900" indent="-342900">
              <a:buFont typeface="Arial" panose="020B0604020202020204" pitchFamily="34" charset="0"/>
              <a:buChar char="•"/>
            </a:pPr>
            <a:endParaRPr lang="en-US" sz="2000" dirty="0"/>
          </a:p>
        </p:txBody>
      </p:sp>
      <p:sp>
        <p:nvSpPr>
          <p:cNvPr id="3" name="Title 2"/>
          <p:cNvSpPr>
            <a:spLocks noGrp="1"/>
          </p:cNvSpPr>
          <p:nvPr>
            <p:ph type="title"/>
          </p:nvPr>
        </p:nvSpPr>
        <p:spPr>
          <a:xfrm>
            <a:off x="465667" y="685800"/>
            <a:ext cx="8229600" cy="727075"/>
          </a:xfrm>
        </p:spPr>
        <p:txBody>
          <a:bodyPr/>
          <a:lstStyle/>
          <a:p>
            <a:r>
              <a:rPr lang="en-US" sz="2800" dirty="0"/>
              <a:t>IUPAC Issues for Today </a:t>
            </a:r>
            <a:br>
              <a:rPr lang="en-US" sz="2800" dirty="0"/>
            </a:br>
            <a:r>
              <a:rPr lang="en-US" sz="2800" dirty="0"/>
              <a:t>Strategic Approach to International Chemicals Management (SAICM)</a:t>
            </a:r>
          </a:p>
        </p:txBody>
      </p:sp>
      <p:pic>
        <p:nvPicPr>
          <p:cNvPr id="3074" name="Picture 2" descr="SAICM logo bl 219x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558" y="5609090"/>
            <a:ext cx="2085975" cy="80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07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IUPAC Issues for Today</a:t>
            </a:r>
            <a:br>
              <a:rPr lang="en-US" dirty="0"/>
            </a:br>
            <a:r>
              <a:rPr lang="en-US" dirty="0"/>
              <a:t>Bringing Science and Education Together</a:t>
            </a:r>
          </a:p>
        </p:txBody>
      </p:sp>
      <p:pic>
        <p:nvPicPr>
          <p:cNvPr id="8194" name="Picture 2"/>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1188795" y="1894114"/>
            <a:ext cx="5153757" cy="392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29931" y="6067247"/>
            <a:ext cx="3107389" cy="646331"/>
          </a:xfrm>
          <a:prstGeom prst="rect">
            <a:avLst/>
          </a:prstGeom>
          <a:noFill/>
        </p:spPr>
        <p:txBody>
          <a:bodyPr wrap="none" rtlCol="0">
            <a:spAutoFit/>
          </a:bodyPr>
          <a:lstStyle/>
          <a:p>
            <a:r>
              <a:rPr lang="en-US" dirty="0"/>
              <a:t>Peter Mahaffy/Norman Holden</a:t>
            </a:r>
          </a:p>
          <a:p>
            <a:r>
              <a:rPr lang="en-US" dirty="0"/>
              <a:t>www.isotopesmatter.com</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06" y="6067247"/>
            <a:ext cx="4083252" cy="51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53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6" y="852950"/>
            <a:ext cx="8221133" cy="1143000"/>
          </a:xfrm>
        </p:spPr>
        <p:txBody>
          <a:bodyPr/>
          <a:lstStyle/>
          <a:p>
            <a:r>
              <a:rPr lang="en-US" dirty="0"/>
              <a:t>Responsible Care in Africa</a:t>
            </a:r>
          </a:p>
        </p:txBody>
      </p:sp>
      <p:sp>
        <p:nvSpPr>
          <p:cNvPr id="3" name="Content Placeholder 2"/>
          <p:cNvSpPr>
            <a:spLocks noGrp="1"/>
          </p:cNvSpPr>
          <p:nvPr>
            <p:ph idx="1"/>
          </p:nvPr>
        </p:nvSpPr>
        <p:spPr>
          <a:xfrm>
            <a:off x="457200" y="2332037"/>
            <a:ext cx="8229600" cy="4525963"/>
          </a:xfrm>
        </p:spPr>
        <p:txBody>
          <a:bodyPr/>
          <a:lstStyle/>
          <a:p>
            <a:r>
              <a:rPr lang="en-US" dirty="0"/>
              <a:t>Initiative of Chemical Industry (ICCA)</a:t>
            </a:r>
          </a:p>
          <a:p>
            <a:r>
              <a:rPr lang="en-US" dirty="0"/>
              <a:t>IUPAC partnering with ICCA/UNEP/OPCW</a:t>
            </a:r>
          </a:p>
          <a:p>
            <a:pPr lvl="1"/>
            <a:r>
              <a:rPr lang="en-US" dirty="0"/>
              <a:t>IUPAC Responsible Care book (tertiary education)</a:t>
            </a:r>
          </a:p>
          <a:p>
            <a:pPr lvl="1"/>
            <a:r>
              <a:rPr lang="en-US" dirty="0"/>
              <a:t>IUPAC Safety Training </a:t>
            </a:r>
            <a:r>
              <a:rPr lang="en-US" dirty="0" err="1"/>
              <a:t>Programme</a:t>
            </a:r>
            <a:endParaRPr lang="en-US" dirty="0"/>
          </a:p>
          <a:p>
            <a:pPr lvl="1"/>
            <a:r>
              <a:rPr lang="en-US" dirty="0"/>
              <a:t>Educational </a:t>
            </a:r>
            <a:r>
              <a:rPr lang="en-US" dirty="0" err="1"/>
              <a:t>programmes</a:t>
            </a:r>
            <a:r>
              <a:rPr lang="en-US" dirty="0"/>
              <a:t>/ Pan African Network</a:t>
            </a:r>
          </a:p>
          <a:p>
            <a:r>
              <a:rPr lang="en-US" dirty="0"/>
              <a:t>IUPAC participation in SAICM</a:t>
            </a:r>
          </a:p>
          <a:p>
            <a:pPr marL="0" indent="0">
              <a:buNone/>
            </a:pPr>
            <a:endParaRPr lang="en-US" dirty="0"/>
          </a:p>
        </p:txBody>
      </p:sp>
      <p:sp>
        <p:nvSpPr>
          <p:cNvPr id="4" name="Rectangle 3"/>
          <p:cNvSpPr/>
          <p:nvPr/>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5" name="Picture 4" descr="lUPAC_blocks_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6" name="TextBox 5"/>
          <p:cNvSpPr txBox="1"/>
          <p:nvPr/>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spTree>
    <p:extLst>
      <p:ext uri="{BB962C8B-B14F-4D97-AF65-F5344CB8AC3E}">
        <p14:creationId xmlns:p14="http://schemas.microsoft.com/office/powerpoint/2010/main" val="477004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48896" y="2275114"/>
            <a:ext cx="3137504" cy="3210690"/>
          </a:xfrm>
        </p:spPr>
        <p:txBody>
          <a:bodyPr/>
          <a:lstStyle/>
          <a:p>
            <a:pPr>
              <a:spcBef>
                <a:spcPct val="50000"/>
              </a:spcBef>
              <a:buClr>
                <a:schemeClr val="tx1"/>
              </a:buClr>
            </a:pPr>
            <a:r>
              <a:rPr lang="en-US" altLang="en-US" sz="1600" dirty="0"/>
              <a:t>Current IUPAC Projects </a:t>
            </a:r>
          </a:p>
          <a:p>
            <a:pPr>
              <a:spcBef>
                <a:spcPct val="50000"/>
              </a:spcBef>
              <a:buClr>
                <a:schemeClr val="tx1"/>
              </a:buClr>
            </a:pPr>
            <a:r>
              <a:rPr lang="en-US" altLang="en-US" sz="1600" dirty="0"/>
              <a:t>Member Directory</a:t>
            </a:r>
          </a:p>
          <a:p>
            <a:pPr>
              <a:spcBef>
                <a:spcPct val="50000"/>
              </a:spcBef>
              <a:buClr>
                <a:schemeClr val="tx1"/>
              </a:buClr>
            </a:pPr>
            <a:r>
              <a:rPr lang="en-US" altLang="en-US" sz="1600" dirty="0"/>
              <a:t>Reports and Recommendations</a:t>
            </a:r>
          </a:p>
          <a:p>
            <a:pPr>
              <a:spcBef>
                <a:spcPct val="50000"/>
              </a:spcBef>
              <a:buClr>
                <a:schemeClr val="tx1"/>
              </a:buClr>
            </a:pPr>
            <a:r>
              <a:rPr lang="en-US" altLang="en-US" sz="1600" i="1" dirty="0"/>
              <a:t>Chemistry International </a:t>
            </a:r>
            <a:r>
              <a:rPr lang="en-US" altLang="en-US" sz="1600" i="1" dirty="0" err="1"/>
              <a:t>eTOC</a:t>
            </a:r>
            <a:endParaRPr lang="en-US" altLang="en-US" sz="1600" i="1" dirty="0"/>
          </a:p>
          <a:p>
            <a:pPr>
              <a:spcBef>
                <a:spcPct val="50000"/>
              </a:spcBef>
              <a:buClr>
                <a:schemeClr val="tx1"/>
              </a:buClr>
            </a:pPr>
            <a:r>
              <a:rPr lang="en-US" altLang="en-US" sz="1600" dirty="0"/>
              <a:t>Conference and Events Calendar</a:t>
            </a:r>
          </a:p>
          <a:p>
            <a:pPr>
              <a:spcBef>
                <a:spcPct val="50000"/>
              </a:spcBef>
              <a:buClr>
                <a:schemeClr val="tx1"/>
              </a:buClr>
            </a:pPr>
            <a:r>
              <a:rPr lang="en-US" altLang="en-US" sz="1600" dirty="0"/>
              <a:t>Nomenclature and Terminology</a:t>
            </a:r>
          </a:p>
          <a:p>
            <a:pPr>
              <a:spcBef>
                <a:spcPct val="50000"/>
              </a:spcBef>
              <a:buClr>
                <a:schemeClr val="tx1"/>
              </a:buClr>
            </a:pPr>
            <a:r>
              <a:rPr lang="en-US" altLang="en-US" sz="1600" dirty="0"/>
              <a:t>Governance</a:t>
            </a:r>
          </a:p>
          <a:p>
            <a:pPr algn="ctr"/>
            <a:endParaRPr lang="en-US" sz="2800" dirty="0"/>
          </a:p>
        </p:txBody>
      </p:sp>
      <p:sp>
        <p:nvSpPr>
          <p:cNvPr id="4" name="Rectangle 2"/>
          <p:cNvSpPr txBox="1">
            <a:spLocks noChangeArrowheads="1"/>
          </p:cNvSpPr>
          <p:nvPr/>
        </p:nvSpPr>
        <p:spPr>
          <a:xfrm>
            <a:off x="740229" y="642257"/>
            <a:ext cx="7609114" cy="1143000"/>
          </a:xfrm>
          <a:prstGeom prst="rect">
            <a:avLst/>
          </a:prstGeom>
        </p:spPr>
        <p:txBody>
          <a:bodyPr vert="horz" lIns="0" tIns="0" rIns="0" bIns="45720" rtlCol="0" anchor="t" anchorCtr="0">
            <a:normAutofit fontScale="97500"/>
          </a:bodyPr>
          <a:lstStyle>
            <a:lvl1pPr algn="ctr" defTabSz="457200" rtl="0" eaLnBrk="1" latinLnBrk="0" hangingPunct="1">
              <a:spcBef>
                <a:spcPct val="0"/>
              </a:spcBef>
              <a:buNone/>
              <a:defRPr sz="3600" b="1" i="0" kern="1200">
                <a:solidFill>
                  <a:schemeClr val="tx1"/>
                </a:solidFill>
                <a:latin typeface="Corbel"/>
                <a:ea typeface="+mj-ea"/>
                <a:cs typeface="Corbel"/>
              </a:defRPr>
            </a:lvl1pPr>
          </a:lstStyle>
          <a:p>
            <a:r>
              <a:rPr lang="en-US" altLang="en-US" sz="3200" i="1" dirty="0">
                <a:latin typeface="+mj-lt"/>
                <a:ea typeface="ＭＳ Ｐゴシック" charset="-128"/>
              </a:rPr>
              <a:t>Connect with us and learn more at www.IUPAC.org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114" y="2018079"/>
            <a:ext cx="5050973" cy="3566294"/>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438693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DCA61-D15B-364E-B35C-C9341E2BF5F1}" type="datetime1">
              <a:rPr lang="en-US" smtClean="0"/>
              <a:pPr/>
              <a:t>6/18/18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a:t>Backup Slides for Use</a:t>
            </a:r>
          </a:p>
        </p:txBody>
      </p:sp>
    </p:spTree>
    <p:extLst>
      <p:ext uri="{BB962C8B-B14F-4D97-AF65-F5344CB8AC3E}">
        <p14:creationId xmlns:p14="http://schemas.microsoft.com/office/powerpoint/2010/main" val="4080882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DCA61-D15B-364E-B35C-C9341E2BF5F1}" type="datetime1">
              <a:rPr lang="en-US" smtClean="0"/>
              <a:pPr/>
              <a:t>6/18/18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a:t>Who We Are</a:t>
            </a:r>
          </a:p>
        </p:txBody>
      </p:sp>
    </p:spTree>
    <p:extLst>
      <p:ext uri="{BB962C8B-B14F-4D97-AF65-F5344CB8AC3E}">
        <p14:creationId xmlns:p14="http://schemas.microsoft.com/office/powerpoint/2010/main" val="2613998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endParaRPr lang="en-US" sz="4000" dirty="0">
              <a:latin typeface="+mj-lt"/>
            </a:endParaRPr>
          </a:p>
          <a:p>
            <a:pPr algn="ctr"/>
            <a:r>
              <a:rPr lang="en-US" sz="4000" dirty="0">
                <a:latin typeface="+mj-lt"/>
              </a:rPr>
              <a:t>IUPAC is an indispensable resource for chemistry.</a:t>
            </a:r>
          </a:p>
          <a:p>
            <a:endParaRPr lang="en-US" dirty="0"/>
          </a:p>
        </p:txBody>
      </p:sp>
    </p:spTree>
    <p:extLst>
      <p:ext uri="{BB962C8B-B14F-4D97-AF65-F5344CB8AC3E}">
        <p14:creationId xmlns:p14="http://schemas.microsoft.com/office/powerpoint/2010/main" val="328701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667" y="685800"/>
            <a:ext cx="8154458" cy="1104900"/>
          </a:xfrm>
        </p:spPr>
        <p:txBody>
          <a:bodyPr/>
          <a:lstStyle/>
          <a:p>
            <a:r>
              <a:rPr lang="en-US" dirty="0"/>
              <a:t>2018-2019 IUPAC Member Nations (57)</a:t>
            </a:r>
            <a:br>
              <a:rPr lang="en-US" dirty="0"/>
            </a:br>
            <a:r>
              <a:rPr lang="en-US" dirty="0"/>
              <a:t>Governance of the Union</a:t>
            </a:r>
          </a:p>
        </p:txBody>
      </p:sp>
      <p:sp>
        <p:nvSpPr>
          <p:cNvPr id="2" name="Picture Placeholder 1"/>
          <p:cNvSpPr>
            <a:spLocks noGrp="1"/>
          </p:cNvSpPr>
          <p:nvPr>
            <p:ph type="pic" sz="quarter" idx="13"/>
          </p:nvPr>
        </p:nvSpPr>
        <p:spPr/>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2571750"/>
            <a:ext cx="8582920" cy="371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886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gn="ctr"/>
            <a:r>
              <a:rPr lang="en-US" sz="3200" dirty="0">
                <a:latin typeface="+mj-lt"/>
              </a:rPr>
              <a:t>The International Union of Pure and Applied Chemistry is the global organization that provides objective scientific expertise and develops the essential tools for the application and communication of chemical knowledge for the benefit of humankind and the world.</a:t>
            </a:r>
          </a:p>
        </p:txBody>
      </p:sp>
    </p:spTree>
    <p:extLst>
      <p:ext uri="{BB962C8B-B14F-4D97-AF65-F5344CB8AC3E}">
        <p14:creationId xmlns:p14="http://schemas.microsoft.com/office/powerpoint/2010/main" val="80088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7013" y="2141847"/>
            <a:ext cx="8229600" cy="3014663"/>
          </a:xfrm>
        </p:spPr>
        <p:txBody>
          <a:bodyPr/>
          <a:lstStyle/>
          <a:p>
            <a:r>
              <a:rPr lang="en-US" sz="3200" dirty="0">
                <a:latin typeface="+mj-lt"/>
              </a:rPr>
              <a:t>The International Union of Pure and Applied Chemistry accomplishes its mission by </a:t>
            </a:r>
          </a:p>
          <a:p>
            <a:pPr marL="457200" indent="-457200">
              <a:buClr>
                <a:schemeClr val="bg1"/>
              </a:buClr>
              <a:buFont typeface="Arial" panose="020B0604020202020204" pitchFamily="34" charset="0"/>
              <a:buChar char="•"/>
            </a:pPr>
            <a:r>
              <a:rPr lang="en-US" sz="3200" dirty="0">
                <a:latin typeface="+mj-lt"/>
              </a:rPr>
              <a:t>Fostering sustainable development</a:t>
            </a:r>
          </a:p>
          <a:p>
            <a:pPr marL="457200" indent="-457200">
              <a:buClr>
                <a:schemeClr val="bg1"/>
              </a:buClr>
              <a:buFont typeface="Arial" panose="020B0604020202020204" pitchFamily="34" charset="0"/>
              <a:buChar char="•"/>
            </a:pPr>
            <a:r>
              <a:rPr lang="en-US" sz="3200" dirty="0">
                <a:latin typeface="+mj-lt"/>
              </a:rPr>
              <a:t>Providing a common language for chemistry</a:t>
            </a:r>
          </a:p>
          <a:p>
            <a:pPr marL="457200" indent="-457200">
              <a:buClr>
                <a:schemeClr val="bg1"/>
              </a:buClr>
              <a:buFont typeface="Arial" panose="020B0604020202020204" pitchFamily="34" charset="0"/>
              <a:buChar char="•"/>
            </a:pPr>
            <a:r>
              <a:rPr lang="en-US" sz="3200" dirty="0">
                <a:latin typeface="+mj-lt"/>
              </a:rPr>
              <a:t>Advocating the free exchange of scientific information</a:t>
            </a:r>
          </a:p>
        </p:txBody>
      </p:sp>
    </p:spTree>
    <p:extLst>
      <p:ext uri="{BB962C8B-B14F-4D97-AF65-F5344CB8AC3E}">
        <p14:creationId xmlns:p14="http://schemas.microsoft.com/office/powerpoint/2010/main" val="3547941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63550" y="1918513"/>
            <a:ext cx="8680450" cy="3975100"/>
          </a:xfrm>
        </p:spPr>
        <p:txBody>
          <a:bodyPr/>
          <a:lstStyle/>
          <a:p>
            <a:pPr marL="342900" lvl="0" indent="-342900">
              <a:buClr>
                <a:schemeClr val="bg1"/>
              </a:buClr>
              <a:buFont typeface="Arial" panose="020B0604020202020204" pitchFamily="34" charset="0"/>
              <a:buChar char="•"/>
            </a:pPr>
            <a:r>
              <a:rPr lang="en-US" sz="2800" dirty="0">
                <a:solidFill>
                  <a:schemeClr val="bg1"/>
                </a:solidFill>
              </a:rPr>
              <a:t>We serve humankind by advancing chemistry worldwide.</a:t>
            </a:r>
          </a:p>
          <a:p>
            <a:pPr marL="342900" lvl="0" indent="-342900">
              <a:buClr>
                <a:schemeClr val="bg1"/>
              </a:buClr>
              <a:buFont typeface="Arial" panose="020B0604020202020204" pitchFamily="34" charset="0"/>
              <a:buChar char="•"/>
            </a:pPr>
            <a:r>
              <a:rPr lang="en-US" sz="2800" dirty="0">
                <a:solidFill>
                  <a:schemeClr val="bg1"/>
                </a:solidFill>
              </a:rPr>
              <a:t>Scientific excellence and objectivity are the cornerstones of all of our work.</a:t>
            </a:r>
          </a:p>
          <a:p>
            <a:pPr marL="342900" lvl="0" indent="-342900">
              <a:buClr>
                <a:schemeClr val="bg1"/>
              </a:buClr>
              <a:buFont typeface="Arial" panose="020B0604020202020204" pitchFamily="34" charset="0"/>
              <a:buChar char="•"/>
            </a:pPr>
            <a:r>
              <a:rPr lang="en-US" sz="2800" dirty="0">
                <a:solidFill>
                  <a:schemeClr val="bg1"/>
                </a:solidFill>
              </a:rPr>
              <a:t>We value collaboration and communication among all our stakeholders.</a:t>
            </a:r>
          </a:p>
          <a:p>
            <a:pPr marL="342900" lvl="0" indent="-342900">
              <a:buClr>
                <a:schemeClr val="bg1"/>
              </a:buClr>
              <a:buFont typeface="Arial" panose="020B0604020202020204" pitchFamily="34" charset="0"/>
              <a:buChar char="•"/>
            </a:pPr>
            <a:r>
              <a:rPr lang="en-US" sz="2800" dirty="0">
                <a:solidFill>
                  <a:schemeClr val="bg1"/>
                </a:solidFill>
              </a:rPr>
              <a:t>We strive for diversity and inclusiveness.</a:t>
            </a:r>
          </a:p>
          <a:p>
            <a:pPr marL="342900" lvl="0" indent="-342900">
              <a:buClr>
                <a:schemeClr val="bg1"/>
              </a:buClr>
              <a:buFont typeface="Arial" panose="020B0604020202020204" pitchFamily="34" charset="0"/>
              <a:buChar char="•"/>
            </a:pPr>
            <a:r>
              <a:rPr lang="en-US" sz="2800" dirty="0">
                <a:solidFill>
                  <a:schemeClr val="bg1"/>
                </a:solidFill>
              </a:rPr>
              <a:t>We respect each other and the Union</a:t>
            </a:r>
          </a:p>
          <a:p>
            <a:pPr marL="342900" lvl="0" indent="-342900">
              <a:buClr>
                <a:schemeClr val="bg1"/>
              </a:buClr>
              <a:buFont typeface="Arial" panose="020B0604020202020204" pitchFamily="34" charset="0"/>
              <a:buChar char="•"/>
            </a:pPr>
            <a:r>
              <a:rPr lang="en-US" sz="2800" dirty="0">
                <a:solidFill>
                  <a:schemeClr val="bg1"/>
                </a:solidFill>
              </a:rPr>
              <a:t>We uphold the highest standards of transparency, responsibility and ethical behavior.</a:t>
            </a:r>
          </a:p>
          <a:p>
            <a:pPr>
              <a:buClr>
                <a:schemeClr val="bg1"/>
              </a:buClr>
            </a:pPr>
            <a:endParaRPr lang="en-US" sz="2800" dirty="0">
              <a:solidFill>
                <a:schemeClr val="bg1"/>
              </a:solidFill>
            </a:endParaRPr>
          </a:p>
          <a:p>
            <a:pPr>
              <a:buClr>
                <a:schemeClr val="bg1"/>
              </a:buClr>
            </a:pPr>
            <a:endParaRPr lang="en-US" sz="2800" dirty="0">
              <a:solidFill>
                <a:schemeClr val="bg1"/>
              </a:solidFill>
            </a:endParaRPr>
          </a:p>
        </p:txBody>
      </p:sp>
      <p:sp>
        <p:nvSpPr>
          <p:cNvPr id="4" name="Rectangle 3"/>
          <p:cNvSpPr/>
          <p:nvPr/>
        </p:nvSpPr>
        <p:spPr>
          <a:xfrm>
            <a:off x="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lUPAC_blocks_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0" y="381000"/>
            <a:ext cx="4267200" cy="864719"/>
          </a:xfrm>
          <a:prstGeom prst="rect">
            <a:avLst/>
          </a:prstGeom>
        </p:spPr>
      </p:pic>
      <p:sp>
        <p:nvSpPr>
          <p:cNvPr id="6" name="TextBox 5"/>
          <p:cNvSpPr txBox="1"/>
          <p:nvPr/>
        </p:nvSpPr>
        <p:spPr>
          <a:xfrm>
            <a:off x="5575300" y="388203"/>
            <a:ext cx="3200400" cy="830997"/>
          </a:xfrm>
          <a:prstGeom prst="rect">
            <a:avLst/>
          </a:prstGeom>
          <a:noFill/>
        </p:spPr>
        <p:txBody>
          <a:bodyPr wrap="square" lIns="0" tIns="0" rIns="0" rtlCol="0" anchor="ctr" anchorCtr="0">
            <a:noAutofit/>
          </a:bodyPr>
          <a:lstStyle/>
          <a:p>
            <a:pPr algn="ctr"/>
            <a:r>
              <a:rPr lang="en-US" sz="3200" b="1" dirty="0">
                <a:solidFill>
                  <a:schemeClr val="bg1"/>
                </a:solidFill>
                <a:latin typeface="Corbel"/>
                <a:cs typeface="Corbel"/>
              </a:rPr>
              <a:t>CORE VALUES</a:t>
            </a:r>
            <a:endParaRPr lang="en-US" sz="3200" b="1" i="0" dirty="0">
              <a:solidFill>
                <a:schemeClr val="bg1"/>
              </a:solidFill>
              <a:latin typeface="Corbel"/>
              <a:cs typeface="Corbel"/>
            </a:endParaRPr>
          </a:p>
        </p:txBody>
      </p:sp>
    </p:spTree>
    <p:extLst>
      <p:ext uri="{BB962C8B-B14F-4D97-AF65-F5344CB8AC3E}">
        <p14:creationId xmlns:p14="http://schemas.microsoft.com/office/powerpoint/2010/main" val="2705509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solidFill>
                  <a:srgbClr val="FFFF00"/>
                </a:solidFill>
                <a:latin typeface="+mj-lt"/>
                <a:cs typeface="Arial" charset="0"/>
              </a:rPr>
              <a:t>IUPAC’s unique role in the </a:t>
            </a:r>
            <a:br>
              <a:rPr lang="en-US" b="0" dirty="0">
                <a:solidFill>
                  <a:srgbClr val="FFFF00"/>
                </a:solidFill>
                <a:latin typeface="+mj-lt"/>
                <a:cs typeface="Arial" charset="0"/>
              </a:rPr>
            </a:br>
            <a:r>
              <a:rPr lang="en-US" b="0" dirty="0">
                <a:solidFill>
                  <a:srgbClr val="FFFF00"/>
                </a:solidFill>
                <a:latin typeface="+mj-lt"/>
                <a:cs typeface="Arial" charset="0"/>
              </a:rPr>
              <a:t>world chemistry community</a:t>
            </a:r>
            <a:br>
              <a:rPr lang="en-US" b="0" dirty="0">
                <a:solidFill>
                  <a:srgbClr val="FFFF99"/>
                </a:solidFill>
                <a:latin typeface="+mj-lt"/>
                <a:cs typeface="Arial" charset="0"/>
              </a:rPr>
            </a:br>
            <a:endParaRPr lang="en-US" b="0" dirty="0">
              <a:latin typeface="+mj-lt"/>
            </a:endParaRPr>
          </a:p>
        </p:txBody>
      </p:sp>
      <p:sp>
        <p:nvSpPr>
          <p:cNvPr id="4" name="Text Box 4"/>
          <p:cNvSpPr txBox="1">
            <a:spLocks noGrp="1" noChangeArrowheads="1"/>
          </p:cNvSpPr>
          <p:nvPr>
            <p:ph sz="quarter" idx="10"/>
          </p:nvPr>
        </p:nvSpPr>
        <p:spPr bwMode="auto">
          <a:xfrm>
            <a:off x="441916" y="2221245"/>
            <a:ext cx="8229600" cy="4062651"/>
          </a:xfrm>
          <a:prstGeom prst="rect">
            <a:avLst/>
          </a:prstGeom>
          <a:noFill/>
          <a:ln w="9525">
            <a:noFill/>
            <a:miter lim="800000"/>
            <a:headEnd/>
            <a:tailEnd/>
          </a:ln>
        </p:spPr>
        <p:txBody>
          <a:bodyPr>
            <a:spAutoFit/>
          </a:bodyPr>
          <a:lstStyle/>
          <a:p>
            <a:pPr defTabSz="914400" fontAlgn="base">
              <a:spcBef>
                <a:spcPct val="0"/>
              </a:spcBef>
              <a:spcAft>
                <a:spcPct val="0"/>
              </a:spcAft>
            </a:pPr>
            <a:endParaRPr lang="en-US" dirty="0">
              <a:solidFill>
                <a:prstClr val="white"/>
              </a:solidFill>
              <a:cs typeface="Arial" charset="0"/>
            </a:endParaRPr>
          </a:p>
          <a:p>
            <a:pPr defTabSz="914400" fontAlgn="base">
              <a:spcBef>
                <a:spcPct val="0"/>
              </a:spcBef>
              <a:spcAft>
                <a:spcPct val="0"/>
              </a:spcAft>
            </a:pPr>
            <a:r>
              <a:rPr lang="en-US" dirty="0">
                <a:solidFill>
                  <a:prstClr val="white"/>
                </a:solidFill>
                <a:cs typeface="Arial" charset="0"/>
              </a:rPr>
              <a:t>• A focus on those aspects of chemistry where </a:t>
            </a:r>
            <a:r>
              <a:rPr lang="en-US" b="1" dirty="0">
                <a:solidFill>
                  <a:prstClr val="white"/>
                </a:solidFill>
                <a:cs typeface="Arial" charset="0"/>
              </a:rPr>
              <a:t>global</a:t>
            </a:r>
            <a:r>
              <a:rPr lang="en-US" dirty="0">
                <a:solidFill>
                  <a:prstClr val="white"/>
                </a:solidFill>
                <a:cs typeface="Arial" charset="0"/>
              </a:rPr>
              <a:t> consensus is essential for progress in research, commerce and policy.</a:t>
            </a:r>
          </a:p>
          <a:p>
            <a:pPr defTabSz="914400" fontAlgn="base">
              <a:spcBef>
                <a:spcPct val="0"/>
              </a:spcBef>
              <a:spcAft>
                <a:spcPct val="0"/>
              </a:spcAft>
            </a:pPr>
            <a:endParaRPr lang="en-US" dirty="0">
              <a:solidFill>
                <a:prstClr val="white"/>
              </a:solidFill>
              <a:cs typeface="Arial" charset="0"/>
            </a:endParaRPr>
          </a:p>
          <a:p>
            <a:pPr defTabSz="914400" fontAlgn="base">
              <a:spcBef>
                <a:spcPct val="0"/>
              </a:spcBef>
              <a:spcAft>
                <a:spcPct val="0"/>
              </a:spcAft>
            </a:pPr>
            <a:r>
              <a:rPr lang="en-US" dirty="0">
                <a:solidFill>
                  <a:prstClr val="white"/>
                </a:solidFill>
                <a:cs typeface="Arial" charset="0"/>
              </a:rPr>
              <a:t>• Respect for its objectivity and scientific excellence, providing access to the highest levels in the scientific, industrial, and policy communities to represent </a:t>
            </a:r>
            <a:r>
              <a:rPr lang="en-US" b="1" dirty="0">
                <a:solidFill>
                  <a:prstClr val="white"/>
                </a:solidFill>
                <a:cs typeface="Arial" charset="0"/>
              </a:rPr>
              <a:t>global</a:t>
            </a:r>
            <a:r>
              <a:rPr lang="en-US" dirty="0">
                <a:solidFill>
                  <a:prstClr val="white"/>
                </a:solidFill>
                <a:cs typeface="Arial" charset="0"/>
              </a:rPr>
              <a:t> chemistry.</a:t>
            </a:r>
          </a:p>
          <a:p>
            <a:pPr defTabSz="914400" fontAlgn="base">
              <a:spcBef>
                <a:spcPct val="0"/>
              </a:spcBef>
              <a:spcAft>
                <a:spcPct val="0"/>
              </a:spcAft>
            </a:pPr>
            <a:endParaRPr lang="en-US" dirty="0">
              <a:solidFill>
                <a:prstClr val="white"/>
              </a:solidFill>
              <a:cs typeface="Arial" charset="0"/>
            </a:endParaRPr>
          </a:p>
          <a:p>
            <a:pPr defTabSz="914400" fontAlgn="base">
              <a:spcBef>
                <a:spcPct val="0"/>
              </a:spcBef>
              <a:spcAft>
                <a:spcPct val="0"/>
              </a:spcAft>
            </a:pPr>
            <a:r>
              <a:rPr lang="en-US" dirty="0">
                <a:solidFill>
                  <a:prstClr val="white"/>
                </a:solidFill>
                <a:cs typeface="Arial" charset="0"/>
              </a:rPr>
              <a:t>• A </a:t>
            </a:r>
            <a:r>
              <a:rPr lang="en-US" b="1" dirty="0">
                <a:solidFill>
                  <a:prstClr val="white"/>
                </a:solidFill>
                <a:cs typeface="Arial" charset="0"/>
              </a:rPr>
              <a:t>worldwide</a:t>
            </a:r>
            <a:r>
              <a:rPr lang="en-US" dirty="0">
                <a:solidFill>
                  <a:prstClr val="white"/>
                </a:solidFill>
                <a:cs typeface="Arial" charset="0"/>
              </a:rPr>
              <a:t> base of volunteers with the best skills and background, recruited by transparent and well-understood processes.</a:t>
            </a:r>
          </a:p>
        </p:txBody>
      </p:sp>
    </p:spTree>
    <p:extLst>
      <p:ext uri="{BB962C8B-B14F-4D97-AF65-F5344CB8AC3E}">
        <p14:creationId xmlns:p14="http://schemas.microsoft.com/office/powerpoint/2010/main" val="949028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DCA61-D15B-364E-B35C-C9341E2BF5F1}" type="datetime1">
              <a:rPr lang="en-US" smtClean="0"/>
              <a:pPr/>
              <a:t>6/18/18</a:t>
            </a:fld>
            <a:endParaRPr lang="en-US" dirty="0"/>
          </a:p>
        </p:txBody>
      </p:sp>
      <p:sp>
        <p:nvSpPr>
          <p:cNvPr id="3" name="Footer Placeholder 2"/>
          <p:cNvSpPr>
            <a:spLocks noGrp="1"/>
          </p:cNvSpPr>
          <p:nvPr>
            <p:ph type="ftr" sz="quarter" idx="11"/>
          </p:nvPr>
        </p:nvSpPr>
        <p:spPr/>
        <p:txBody>
          <a:bodyPr/>
          <a:lstStyle/>
          <a:p>
            <a:r>
              <a:rPr lang="en-US" dirty="0"/>
              <a:t>Our members</a:t>
            </a:r>
          </a:p>
        </p:txBody>
      </p:sp>
      <p:sp>
        <p:nvSpPr>
          <p:cNvPr id="4" name="Text Placeholder 3"/>
          <p:cNvSpPr>
            <a:spLocks noGrp="1"/>
          </p:cNvSpPr>
          <p:nvPr>
            <p:ph type="body" sz="quarter" idx="12"/>
          </p:nvPr>
        </p:nvSpPr>
        <p:spPr/>
        <p:txBody>
          <a:bodyPr/>
          <a:lstStyle/>
          <a:p>
            <a:r>
              <a:rPr lang="en-US" dirty="0"/>
              <a:t>How we do it</a:t>
            </a:r>
          </a:p>
        </p:txBody>
      </p:sp>
    </p:spTree>
    <p:extLst>
      <p:ext uri="{BB962C8B-B14F-4D97-AF65-F5344CB8AC3E}">
        <p14:creationId xmlns:p14="http://schemas.microsoft.com/office/powerpoint/2010/main" val="407915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DCA61-D15B-364E-B35C-C9341E2BF5F1}" type="datetime1">
              <a:rPr lang="en-US" smtClean="0"/>
              <a:pPr/>
              <a:t>6/18/18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a:t>What we do</a:t>
            </a:r>
          </a:p>
        </p:txBody>
      </p:sp>
    </p:spTree>
    <p:extLst>
      <p:ext uri="{BB962C8B-B14F-4D97-AF65-F5344CB8AC3E}">
        <p14:creationId xmlns:p14="http://schemas.microsoft.com/office/powerpoint/2010/main" val="1170338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sz="quarter" idx="10"/>
          </p:nvPr>
        </p:nvSpPr>
        <p:spPr>
          <a:xfrm>
            <a:off x="346914" y="1508725"/>
            <a:ext cx="8360358" cy="3975100"/>
          </a:xfrm>
        </p:spPr>
        <p:txBody>
          <a:bodyPr/>
          <a:lstStyle/>
          <a:p>
            <a:pPr marL="342900" indent="-342900" eaLnBrk="1" hangingPunct="1">
              <a:lnSpc>
                <a:spcPct val="80000"/>
              </a:lnSpc>
              <a:spcBef>
                <a:spcPct val="50000"/>
              </a:spcBef>
              <a:buFont typeface="Arial" panose="020B0604020202020204" pitchFamily="34" charset="0"/>
              <a:buChar char="•"/>
            </a:pPr>
            <a:r>
              <a:rPr lang="en-US" dirty="0">
                <a:latin typeface="+mj-lt"/>
              </a:rPr>
              <a:t> Established in 2006. Acknowledges the key role that medicinal chemistry plays toward improving human health</a:t>
            </a:r>
          </a:p>
          <a:p>
            <a:pPr marL="342900" indent="-342900" eaLnBrk="1" hangingPunct="1">
              <a:lnSpc>
                <a:spcPct val="80000"/>
              </a:lnSpc>
              <a:spcBef>
                <a:spcPct val="50000"/>
              </a:spcBef>
              <a:buFont typeface="Arial" panose="020B0604020202020204" pitchFamily="34" charset="0"/>
              <a:buChar char="•"/>
            </a:pPr>
            <a:r>
              <a:rPr lang="en-US" dirty="0">
                <a:latin typeface="+mj-lt"/>
              </a:rPr>
              <a:t>$ 10,000 awarded every two years to an internationally recognized scientist whose accomplishments demonstrate an outstanding level of contribution to the practice of medicinal chemistry or drug discovery.</a:t>
            </a:r>
          </a:p>
          <a:p>
            <a:pPr eaLnBrk="1" hangingPunct="1">
              <a:spcAft>
                <a:spcPts val="0"/>
              </a:spcAft>
            </a:pPr>
            <a:r>
              <a:rPr lang="en-US" dirty="0">
                <a:latin typeface="+mj-lt"/>
              </a:rPr>
              <a:t>	2016 Prize was awarded (01 March 2016) to </a:t>
            </a:r>
          </a:p>
          <a:p>
            <a:pPr eaLnBrk="1" hangingPunct="1">
              <a:spcAft>
                <a:spcPts val="0"/>
              </a:spcAft>
            </a:pPr>
            <a:r>
              <a:rPr lang="en-US" dirty="0">
                <a:latin typeface="+mj-lt"/>
              </a:rPr>
              <a:t>	Michael J. Sofia, Ph.D. In recognition of </a:t>
            </a:r>
          </a:p>
          <a:p>
            <a:pPr eaLnBrk="1" hangingPunct="1">
              <a:spcAft>
                <a:spcPts val="0"/>
              </a:spcAft>
            </a:pPr>
            <a:r>
              <a:rPr lang="en-US" dirty="0">
                <a:latin typeface="+mj-lt"/>
              </a:rPr>
              <a:t>	outstanding contributions to the invention, </a:t>
            </a:r>
          </a:p>
          <a:p>
            <a:pPr eaLnBrk="1" hangingPunct="1">
              <a:spcAft>
                <a:spcPts val="0"/>
              </a:spcAft>
            </a:pPr>
            <a:r>
              <a:rPr lang="en-US" dirty="0">
                <a:latin typeface="+mj-lt"/>
              </a:rPr>
              <a:t>	discovery and development of the novel </a:t>
            </a:r>
          </a:p>
          <a:p>
            <a:pPr eaLnBrk="1" hangingPunct="1">
              <a:spcAft>
                <a:spcPts val="0"/>
              </a:spcAft>
            </a:pPr>
            <a:r>
              <a:rPr lang="en-US" dirty="0">
                <a:latin typeface="+mj-lt"/>
              </a:rPr>
              <a:t>	antiviral drug </a:t>
            </a:r>
            <a:r>
              <a:rPr lang="en-US" dirty="0" err="1">
                <a:latin typeface="+mj-lt"/>
              </a:rPr>
              <a:t>sofosbuvir</a:t>
            </a:r>
            <a:r>
              <a:rPr lang="en-US" dirty="0">
                <a:latin typeface="+mj-lt"/>
              </a:rPr>
              <a:t> (</a:t>
            </a:r>
            <a:r>
              <a:rPr lang="en-US" dirty="0" err="1">
                <a:latin typeface="+mj-lt"/>
              </a:rPr>
              <a:t>Sovaldi</a:t>
            </a:r>
            <a:r>
              <a:rPr lang="en-US" baseline="30000" dirty="0" err="1">
                <a:latin typeface="+mj-lt"/>
              </a:rPr>
              <a:t>TM</a:t>
            </a:r>
            <a:r>
              <a:rPr lang="en-US" dirty="0">
                <a:latin typeface="+mj-lt"/>
              </a:rPr>
              <a:t>) </a:t>
            </a:r>
          </a:p>
          <a:p>
            <a:pPr eaLnBrk="1" hangingPunct="1">
              <a:spcAft>
                <a:spcPts val="0"/>
              </a:spcAft>
            </a:pPr>
            <a:r>
              <a:rPr lang="en-US" dirty="0">
                <a:latin typeface="+mj-lt"/>
              </a:rPr>
              <a:t>	as a treatment for the cure of hepatitis C.</a:t>
            </a:r>
          </a:p>
        </p:txBody>
      </p:sp>
      <p:sp>
        <p:nvSpPr>
          <p:cNvPr id="10242" name="Rectangle 2"/>
          <p:cNvSpPr>
            <a:spLocks noGrp="1" noChangeArrowheads="1"/>
          </p:cNvSpPr>
          <p:nvPr>
            <p:ph type="title"/>
          </p:nvPr>
        </p:nvSpPr>
        <p:spPr>
          <a:xfrm>
            <a:off x="465667" y="685800"/>
            <a:ext cx="8229600" cy="719919"/>
          </a:xfrm>
        </p:spPr>
        <p:txBody>
          <a:bodyPr/>
          <a:lstStyle/>
          <a:p>
            <a:r>
              <a:rPr lang="en-US" sz="3200" b="0" dirty="0"/>
              <a:t>IUPAC-Richter Prize in Medicinal Chemistry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171" y="3461654"/>
            <a:ext cx="1992087" cy="2988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192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73249" y="1444626"/>
            <a:ext cx="7096126" cy="2730500"/>
          </a:xfrm>
        </p:spPr>
        <p:txBody>
          <a:bodyPr/>
          <a:lstStyle/>
          <a:p>
            <a:pPr lvl="1">
              <a:defRPr/>
            </a:pPr>
            <a:r>
              <a:rPr lang="en-US" dirty="0"/>
              <a:t>The context and history of the development of Responsible Care</a:t>
            </a:r>
          </a:p>
          <a:p>
            <a:pPr lvl="1">
              <a:defRPr/>
            </a:pPr>
            <a:r>
              <a:rPr lang="en-US" dirty="0"/>
              <a:t>The Core Principles and why these are as relevant today and for the future</a:t>
            </a:r>
          </a:p>
          <a:p>
            <a:pPr lvl="1">
              <a:defRPr/>
            </a:pPr>
            <a:r>
              <a:rPr lang="en-US" dirty="0"/>
              <a:t>The benefits and challenges of implementing Responsible Care</a:t>
            </a:r>
          </a:p>
          <a:p>
            <a:endParaRPr lang="en-US" dirty="0"/>
          </a:p>
        </p:txBody>
      </p:sp>
      <p:sp>
        <p:nvSpPr>
          <p:cNvPr id="3" name="Title 2"/>
          <p:cNvSpPr>
            <a:spLocks noGrp="1"/>
          </p:cNvSpPr>
          <p:nvPr>
            <p:ph type="title"/>
          </p:nvPr>
        </p:nvSpPr>
        <p:spPr>
          <a:xfrm>
            <a:off x="465667" y="685800"/>
            <a:ext cx="8229600" cy="679450"/>
          </a:xfrm>
        </p:spPr>
        <p:txBody>
          <a:bodyPr/>
          <a:lstStyle/>
          <a:p>
            <a:r>
              <a:rPr lang="en-US" dirty="0">
                <a:latin typeface="+mj-lt"/>
              </a:rPr>
              <a:t>IUPAC Responsible Care Book</a:t>
            </a:r>
          </a:p>
        </p:txBody>
      </p:sp>
      <p:pic>
        <p:nvPicPr>
          <p:cNvPr id="4" name="Picture 3" descr="Screen Shot 2015-08-02 at 12.09.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95" y="1552596"/>
            <a:ext cx="1495389" cy="2126775"/>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287338" y="4056063"/>
            <a:ext cx="8856662" cy="2674937"/>
          </a:xfrm>
          <a:prstGeom prst="rect">
            <a:avLst/>
          </a:prstGeom>
        </p:spPr>
        <p:txBody>
          <a:bodyPr/>
          <a:lstStyle>
            <a:lvl1pPr marL="0" indent="0" algn="l" defTabSz="457200" rtl="0" eaLnBrk="1" latinLnBrk="0" hangingPunct="1">
              <a:lnSpc>
                <a:spcPct val="100000"/>
              </a:lnSpc>
              <a:spcBef>
                <a:spcPts val="0"/>
              </a:spcBef>
              <a:spcAft>
                <a:spcPts val="1200"/>
              </a:spcAft>
              <a:buClr>
                <a:schemeClr val="accent4"/>
              </a:buClr>
              <a:buFontTx/>
              <a:buNone/>
              <a:defRPr sz="2400" b="0" i="0" kern="1200" spc="-20">
                <a:solidFill>
                  <a:schemeClr val="tx1"/>
                </a:solidFill>
                <a:latin typeface="+mn-lt"/>
                <a:ea typeface="+mn-ea"/>
                <a:cs typeface="Corbel"/>
              </a:defRPr>
            </a:lvl1pPr>
            <a:lvl2pPr marL="804672" indent="-347472" algn="l" defTabSz="457200" rtl="0" eaLnBrk="1" latinLnBrk="0" hangingPunct="1">
              <a:lnSpc>
                <a:spcPct val="100000"/>
              </a:lnSpc>
              <a:spcBef>
                <a:spcPts val="0"/>
              </a:spcBef>
              <a:spcAft>
                <a:spcPts val="1200"/>
              </a:spcAft>
              <a:buClr>
                <a:schemeClr val="accent4"/>
              </a:buClr>
              <a:buSzPct val="100000"/>
              <a:buFont typeface="Wingdings" charset="2"/>
              <a:buChar char="§"/>
              <a:defRPr sz="2400" b="0" i="0" kern="1200" spc="-20">
                <a:solidFill>
                  <a:schemeClr val="tx1"/>
                </a:solidFill>
                <a:latin typeface="+mn-lt"/>
                <a:ea typeface="+mn-ea"/>
                <a:cs typeface="Corbel"/>
              </a:defRPr>
            </a:lvl2pPr>
            <a:lvl3pPr marL="822960" indent="0" algn="l" defTabSz="457200" rtl="0" eaLnBrk="1" latinLnBrk="0" hangingPunct="1">
              <a:lnSpc>
                <a:spcPct val="100000"/>
              </a:lnSpc>
              <a:spcBef>
                <a:spcPts val="0"/>
              </a:spcBef>
              <a:spcAft>
                <a:spcPts val="1200"/>
              </a:spcAft>
              <a:buSzPct val="95000"/>
              <a:buFontTx/>
              <a:buNone/>
              <a:defRPr sz="2000" b="0" i="0" kern="1200" spc="-20">
                <a:solidFill>
                  <a:schemeClr val="accent4"/>
                </a:solidFill>
                <a:latin typeface="+mn-lt"/>
                <a:ea typeface="+mn-ea"/>
                <a:cs typeface="Corbel"/>
              </a:defRPr>
            </a:lvl3pPr>
            <a:lvl4pPr marL="13716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4pPr>
            <a:lvl5pPr marL="18288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800" dirty="0"/>
              <a:t>Two Case Studies:</a:t>
            </a:r>
          </a:p>
          <a:p>
            <a:pPr lvl="1">
              <a:defRPr/>
            </a:pPr>
            <a:r>
              <a:rPr lang="en-US" sz="2000" dirty="0"/>
              <a:t>The benefits and challenges of successful implementation in </a:t>
            </a:r>
            <a:r>
              <a:rPr lang="en-US" sz="2000" dirty="0" err="1"/>
              <a:t>Sulco</a:t>
            </a:r>
            <a:r>
              <a:rPr lang="en-US" sz="2000" dirty="0"/>
              <a:t> Chemicals Ltd Canada</a:t>
            </a:r>
          </a:p>
          <a:p>
            <a:pPr lvl="1">
              <a:defRPr/>
            </a:pPr>
            <a:r>
              <a:rPr lang="en-US" sz="2000" dirty="0"/>
              <a:t>Responsible Care in the chemical supply chain – avoiding tragedies such as occurred in cough mixture in Haiti</a:t>
            </a:r>
          </a:p>
          <a:p>
            <a:pPr algn="r">
              <a:defRPr/>
            </a:pPr>
            <a:r>
              <a:rPr lang="en-US" dirty="0"/>
              <a:t>                                        </a:t>
            </a:r>
            <a:r>
              <a:rPr lang="en-US" sz="2000" dirty="0"/>
              <a:t>          </a:t>
            </a:r>
          </a:p>
          <a:p>
            <a:pPr lvl="1">
              <a:defRPr/>
            </a:pPr>
            <a:endParaRPr lang="en-US" dirty="0"/>
          </a:p>
        </p:txBody>
      </p:sp>
    </p:spTree>
    <p:extLst>
      <p:ext uri="{BB962C8B-B14F-4D97-AF65-F5344CB8AC3E}">
        <p14:creationId xmlns:p14="http://schemas.microsoft.com/office/powerpoint/2010/main" val="3760555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65667" y="1571625"/>
            <a:ext cx="8229600" cy="4850351"/>
          </a:xfrm>
        </p:spPr>
        <p:txBody>
          <a:bodyPr/>
          <a:lstStyle/>
          <a:p>
            <a:pPr marL="457200" indent="-457200">
              <a:buFont typeface="Arial" panose="020B0604020202020204" pitchFamily="34" charset="0"/>
              <a:buChar char="•"/>
            </a:pPr>
            <a:r>
              <a:rPr lang="en-US" sz="2800" dirty="0"/>
              <a:t>An HSE capacity building program</a:t>
            </a:r>
          </a:p>
          <a:p>
            <a:pPr marL="457200" indent="-457200">
              <a:buFont typeface="Arial" panose="020B0604020202020204" pitchFamily="34" charset="0"/>
              <a:buChar char="•"/>
            </a:pPr>
            <a:r>
              <a:rPr lang="en-US" sz="2800" dirty="0"/>
              <a:t>Voluntary agreement of companies to train influential individuals from developing countries </a:t>
            </a:r>
          </a:p>
          <a:p>
            <a:endParaRPr lang="en-US" sz="2800" dirty="0"/>
          </a:p>
          <a:p>
            <a:r>
              <a:rPr lang="en-US" sz="2800" dirty="0"/>
              <a:t>Objectives</a:t>
            </a:r>
          </a:p>
          <a:p>
            <a:pPr lvl="1"/>
            <a:r>
              <a:rPr lang="en-US" dirty="0"/>
              <a:t>To promote interactions between developed countries and the developing world</a:t>
            </a:r>
          </a:p>
          <a:p>
            <a:pPr lvl="1"/>
            <a:r>
              <a:rPr lang="en-US" dirty="0"/>
              <a:t>To disseminate state-of-the-art knowledge on safety and environmental protection in chemical production and use. </a:t>
            </a:r>
          </a:p>
          <a:p>
            <a:endParaRPr lang="en-US" dirty="0"/>
          </a:p>
        </p:txBody>
      </p:sp>
      <p:sp>
        <p:nvSpPr>
          <p:cNvPr id="3" name="Title 2"/>
          <p:cNvSpPr>
            <a:spLocks noGrp="1"/>
          </p:cNvSpPr>
          <p:nvPr>
            <p:ph type="title"/>
          </p:nvPr>
        </p:nvSpPr>
        <p:spPr>
          <a:xfrm>
            <a:off x="465667" y="685800"/>
            <a:ext cx="8229600" cy="711200"/>
          </a:xfrm>
        </p:spPr>
        <p:txBody>
          <a:bodyPr/>
          <a:lstStyle/>
          <a:p>
            <a:r>
              <a:rPr lang="en-US" dirty="0">
                <a:latin typeface="+mj-lt"/>
              </a:rPr>
              <a:t>IUPAC Safety Training Program (STP)</a:t>
            </a:r>
          </a:p>
        </p:txBody>
      </p:sp>
    </p:spTree>
    <p:extLst>
      <p:ext uri="{BB962C8B-B14F-4D97-AF65-F5344CB8AC3E}">
        <p14:creationId xmlns:p14="http://schemas.microsoft.com/office/powerpoint/2010/main" val="815575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9792" y="415925"/>
            <a:ext cx="8229600" cy="838200"/>
          </a:xfrm>
        </p:spPr>
        <p:txBody>
          <a:bodyPr/>
          <a:lstStyle/>
          <a:p>
            <a:r>
              <a:rPr lang="en-US" sz="3200" dirty="0">
                <a:latin typeface="+mj-lt"/>
                <a:cs typeface="Times New Roman"/>
              </a:rPr>
              <a:t>STP FELLOWS SINCE 2000 </a:t>
            </a:r>
            <a:br>
              <a:rPr lang="en-US" sz="3200" dirty="0">
                <a:latin typeface="+mj-lt"/>
              </a:rPr>
            </a:br>
            <a:endParaRPr lang="en-US" sz="3200" dirty="0">
              <a:latin typeface="+mj-lt"/>
            </a:endParaRPr>
          </a:p>
        </p:txBody>
      </p:sp>
      <p:sp>
        <p:nvSpPr>
          <p:cNvPr id="6" name="Content Placeholder 5"/>
          <p:cNvSpPr>
            <a:spLocks noGrp="1"/>
          </p:cNvSpPr>
          <p:nvPr>
            <p:ph sz="quarter" idx="10"/>
          </p:nvPr>
        </p:nvSpPr>
        <p:spPr>
          <a:xfrm>
            <a:off x="291042" y="1034001"/>
            <a:ext cx="8229600" cy="3975100"/>
          </a:xfrm>
        </p:spPr>
        <p:txBody>
          <a:bodyPr/>
          <a:lstStyle/>
          <a:p>
            <a:pPr>
              <a:spcAft>
                <a:spcPts val="0"/>
              </a:spcAft>
            </a:pPr>
            <a:r>
              <a:rPr lang="en-US" sz="1400" dirty="0"/>
              <a:t>2000 		Ms. </a:t>
            </a:r>
            <a:r>
              <a:rPr lang="en-US" sz="1400" dirty="0" err="1"/>
              <a:t>Esma</a:t>
            </a:r>
            <a:r>
              <a:rPr lang="en-US" sz="1400" dirty="0"/>
              <a:t> </a:t>
            </a:r>
            <a:r>
              <a:rPr lang="en-US" sz="1400" dirty="0" err="1"/>
              <a:t>Toprak</a:t>
            </a:r>
            <a:r>
              <a:rPr lang="en-US" sz="1400" dirty="0"/>
              <a:t>	 	</a:t>
            </a:r>
            <a:r>
              <a:rPr lang="en-US" sz="1400" dirty="0" err="1"/>
              <a:t>Bogazici</a:t>
            </a:r>
            <a:r>
              <a:rPr lang="en-US" sz="1400" dirty="0"/>
              <a:t> University 			Istanbul		BP Chem. USA </a:t>
            </a:r>
          </a:p>
          <a:p>
            <a:pPr>
              <a:spcAft>
                <a:spcPts val="0"/>
              </a:spcAft>
            </a:pPr>
            <a:r>
              <a:rPr lang="en-US" sz="1400" dirty="0"/>
              <a:t>		Prof. El-</a:t>
            </a:r>
            <a:r>
              <a:rPr lang="en-US" sz="1400" dirty="0" err="1"/>
              <a:t>Emam</a:t>
            </a:r>
            <a:r>
              <a:rPr lang="en-US" sz="1400" dirty="0"/>
              <a:t> 		Mansoura University 		Cairo			Bristol-Myers USA </a:t>
            </a:r>
          </a:p>
          <a:p>
            <a:pPr>
              <a:spcAft>
                <a:spcPts val="0"/>
              </a:spcAft>
            </a:pPr>
            <a:endParaRPr lang="en-US" sz="1400" dirty="0"/>
          </a:p>
          <a:p>
            <a:pPr>
              <a:spcAft>
                <a:spcPts val="0"/>
              </a:spcAft>
            </a:pPr>
            <a:r>
              <a:rPr lang="en-US" sz="1400" dirty="0"/>
              <a:t>2002		</a:t>
            </a:r>
            <a:r>
              <a:rPr lang="en-US" sz="1400" dirty="0" err="1"/>
              <a:t>Mr</a:t>
            </a:r>
            <a:r>
              <a:rPr lang="en-US" sz="1400" dirty="0"/>
              <a:t>, </a:t>
            </a:r>
            <a:r>
              <a:rPr lang="en-US" sz="1400" dirty="0" err="1"/>
              <a:t>Tersoo</a:t>
            </a:r>
            <a:r>
              <a:rPr lang="en-US" sz="1400" dirty="0"/>
              <a:t> </a:t>
            </a:r>
            <a:r>
              <a:rPr lang="en-US" sz="1400" dirty="0" err="1"/>
              <a:t>Gwaza</a:t>
            </a:r>
            <a:r>
              <a:rPr lang="en-US" sz="1400" dirty="0"/>
              <a:t>		Shell Petrochem 			Nigeria		SASOL SA</a:t>
            </a:r>
          </a:p>
          <a:p>
            <a:pPr>
              <a:spcAft>
                <a:spcPts val="0"/>
              </a:spcAft>
            </a:pPr>
            <a:r>
              <a:rPr lang="en-US" sz="1400" dirty="0"/>
              <a:t>		Mr. </a:t>
            </a:r>
            <a:r>
              <a:rPr lang="en-US" sz="1400" dirty="0" err="1"/>
              <a:t>Guohong</a:t>
            </a:r>
            <a:r>
              <a:rPr lang="en-US" sz="1400" dirty="0"/>
              <a:t> Zhang	SINOPEC 				China			BP </a:t>
            </a:r>
            <a:r>
              <a:rPr lang="en-US" sz="1400" dirty="0" err="1"/>
              <a:t>Chem</a:t>
            </a:r>
            <a:r>
              <a:rPr lang="en-US" sz="1400" dirty="0"/>
              <a:t> USA </a:t>
            </a:r>
          </a:p>
          <a:p>
            <a:pPr>
              <a:spcAft>
                <a:spcPts val="0"/>
              </a:spcAft>
            </a:pPr>
            <a:r>
              <a:rPr lang="en-US" sz="1400" dirty="0"/>
              <a:t>		Mr. Kelvin </a:t>
            </a:r>
            <a:r>
              <a:rPr lang="en-US" sz="1400" dirty="0" err="1"/>
              <a:t>Khisa</a:t>
            </a:r>
            <a:r>
              <a:rPr lang="en-US" sz="1400" dirty="0"/>
              <a:t>		UNIDO 				Nairobi		Sankyo Japan </a:t>
            </a:r>
          </a:p>
          <a:p>
            <a:pPr>
              <a:spcAft>
                <a:spcPts val="0"/>
              </a:spcAft>
            </a:pPr>
            <a:endParaRPr lang="en-US" sz="1400" dirty="0"/>
          </a:p>
          <a:p>
            <a:pPr>
              <a:spcAft>
                <a:spcPts val="0"/>
              </a:spcAft>
            </a:pPr>
            <a:r>
              <a:rPr lang="en-US" sz="1400" dirty="0"/>
              <a:t>2003  		Ms. Jane </a:t>
            </a:r>
            <a:r>
              <a:rPr lang="en-US" sz="1400" dirty="0" err="1"/>
              <a:t>Nyakang'o</a:t>
            </a:r>
            <a:r>
              <a:rPr lang="en-US" sz="1400" dirty="0"/>
              <a:t> 	UNIDO				Nairobi		BP </a:t>
            </a:r>
            <a:r>
              <a:rPr lang="en-US" sz="1400" dirty="0" err="1"/>
              <a:t>Chem</a:t>
            </a:r>
            <a:r>
              <a:rPr lang="en-US" sz="1400" dirty="0"/>
              <a:t> USA </a:t>
            </a:r>
          </a:p>
          <a:p>
            <a:pPr>
              <a:spcAft>
                <a:spcPts val="0"/>
              </a:spcAft>
            </a:pPr>
            <a:r>
              <a:rPr lang="en-US" sz="1400" dirty="0"/>
              <a:t>		Ms. Luisa </a:t>
            </a:r>
            <a:r>
              <a:rPr lang="en-US" sz="1400" dirty="0" err="1"/>
              <a:t>Arocena</a:t>
            </a:r>
            <a:r>
              <a:rPr lang="en-US" sz="1400" dirty="0"/>
              <a:t>		CEMPRE 				Uruguay		BP </a:t>
            </a:r>
            <a:r>
              <a:rPr lang="en-US" sz="1400" dirty="0" err="1"/>
              <a:t>Chem</a:t>
            </a:r>
            <a:r>
              <a:rPr lang="en-US" sz="1400" dirty="0"/>
              <a:t> USA </a:t>
            </a:r>
          </a:p>
          <a:p>
            <a:pPr>
              <a:spcAft>
                <a:spcPts val="0"/>
              </a:spcAft>
            </a:pPr>
            <a:endParaRPr lang="en-US" sz="1400" dirty="0"/>
          </a:p>
          <a:p>
            <a:pPr>
              <a:spcAft>
                <a:spcPts val="0"/>
              </a:spcAft>
            </a:pPr>
            <a:r>
              <a:rPr lang="en-US" sz="1400" dirty="0"/>
              <a:t>2004 		Mr. </a:t>
            </a:r>
            <a:r>
              <a:rPr lang="en-US" sz="1400" dirty="0" err="1"/>
              <a:t>Bakare</a:t>
            </a:r>
            <a:r>
              <a:rPr lang="en-US" sz="1400" dirty="0"/>
              <a:t> </a:t>
            </a:r>
            <a:r>
              <a:rPr lang="en-US" sz="1400" dirty="0" err="1"/>
              <a:t>Isiaka</a:t>
            </a:r>
            <a:r>
              <a:rPr lang="en-US" sz="1400" dirty="0"/>
              <a:t> 		Rubber Institute 			Nigeria		Mitsui </a:t>
            </a:r>
            <a:r>
              <a:rPr lang="en-US" sz="1400" dirty="0" err="1"/>
              <a:t>Chem</a:t>
            </a:r>
            <a:r>
              <a:rPr lang="en-US" sz="1400" dirty="0"/>
              <a:t> Japan</a:t>
            </a:r>
          </a:p>
          <a:p>
            <a:pPr>
              <a:spcAft>
                <a:spcPts val="0"/>
              </a:spcAft>
            </a:pPr>
            <a:r>
              <a:rPr lang="en-US" sz="1400" dirty="0"/>
              <a:t> </a:t>
            </a:r>
          </a:p>
          <a:p>
            <a:pPr>
              <a:spcAft>
                <a:spcPts val="0"/>
              </a:spcAft>
            </a:pPr>
            <a:r>
              <a:rPr lang="en-US" sz="1400" dirty="0"/>
              <a:t>2005  		Prof. S </a:t>
            </a:r>
            <a:r>
              <a:rPr lang="en-US" sz="1400" dirty="0" err="1"/>
              <a:t>Bayomi</a:t>
            </a:r>
            <a:r>
              <a:rPr lang="en-US" sz="1400" dirty="0"/>
              <a:t> 		Mansoura University 		Cairo			AstraZeneca UK </a:t>
            </a:r>
          </a:p>
          <a:p>
            <a:pPr>
              <a:spcAft>
                <a:spcPts val="0"/>
              </a:spcAft>
            </a:pPr>
            <a:endParaRPr lang="en-US" sz="1400" dirty="0"/>
          </a:p>
          <a:p>
            <a:pPr>
              <a:spcAft>
                <a:spcPts val="0"/>
              </a:spcAft>
            </a:pPr>
            <a:r>
              <a:rPr lang="en-US" sz="1400" dirty="0"/>
              <a:t>2007 		Prof. Fabian </a:t>
            </a:r>
            <a:r>
              <a:rPr lang="en-US" sz="1400" dirty="0" err="1"/>
              <a:t>Benzo</a:t>
            </a:r>
            <a:r>
              <a:rPr lang="en-US" sz="1400" dirty="0"/>
              <a:t> 		Montevideo University		Uruguay		Mitsui Chem. Japan </a:t>
            </a:r>
          </a:p>
          <a:p>
            <a:pPr>
              <a:spcAft>
                <a:spcPts val="0"/>
              </a:spcAft>
            </a:pPr>
            <a:r>
              <a:rPr lang="en-US" sz="1400" dirty="0"/>
              <a:t>		Dr. </a:t>
            </a:r>
            <a:r>
              <a:rPr lang="en-US" sz="1400" dirty="0" err="1"/>
              <a:t>Godfred</a:t>
            </a:r>
            <a:r>
              <a:rPr lang="en-US" sz="1400" dirty="0"/>
              <a:t> </a:t>
            </a:r>
            <a:r>
              <a:rPr lang="en-US" sz="1400" dirty="0" err="1"/>
              <a:t>Nyarko</a:t>
            </a:r>
            <a:r>
              <a:rPr lang="en-US" sz="1400" dirty="0"/>
              <a:t> 	</a:t>
            </a:r>
            <a:r>
              <a:rPr lang="en-US" sz="1400" dirty="0" err="1"/>
              <a:t>Tema</a:t>
            </a:r>
            <a:r>
              <a:rPr lang="en-US" sz="1400" dirty="0"/>
              <a:t> Lube Oil Co. 			Ghana 		Mitsui Chem. Japan</a:t>
            </a:r>
          </a:p>
          <a:p>
            <a:pPr>
              <a:spcAft>
                <a:spcPts val="0"/>
              </a:spcAft>
            </a:pPr>
            <a:r>
              <a:rPr lang="en-US" sz="1400" dirty="0"/>
              <a:t> </a:t>
            </a:r>
          </a:p>
          <a:p>
            <a:pPr>
              <a:spcAft>
                <a:spcPts val="0"/>
              </a:spcAft>
            </a:pPr>
            <a:r>
              <a:rPr lang="en-US" sz="1400" dirty="0"/>
              <a:t>2008  		Dr. </a:t>
            </a:r>
            <a:r>
              <a:rPr lang="en-US" sz="1400" dirty="0" err="1"/>
              <a:t>Gursharn</a:t>
            </a:r>
            <a:r>
              <a:rPr lang="en-US" sz="1400" dirty="0"/>
              <a:t> Grover 	National Research Council 	India 			</a:t>
            </a:r>
            <a:r>
              <a:rPr lang="en-US" sz="1400" dirty="0" err="1"/>
              <a:t>Novozymes</a:t>
            </a:r>
            <a:r>
              <a:rPr lang="en-US" sz="1400" dirty="0"/>
              <a:t> Denmark</a:t>
            </a:r>
          </a:p>
          <a:p>
            <a:pPr>
              <a:spcAft>
                <a:spcPts val="0"/>
              </a:spcAft>
            </a:pPr>
            <a:r>
              <a:rPr lang="en-US" sz="1400" dirty="0"/>
              <a:t> </a:t>
            </a:r>
          </a:p>
          <a:p>
            <a:pPr>
              <a:spcAft>
                <a:spcPts val="0"/>
              </a:spcAft>
            </a:pPr>
            <a:r>
              <a:rPr lang="en-US" sz="1400" dirty="0"/>
              <a:t>2013  		Prof. Jonathan </a:t>
            </a:r>
            <a:r>
              <a:rPr lang="en-US" sz="1400" dirty="0" err="1"/>
              <a:t>Babalola</a:t>
            </a:r>
            <a:r>
              <a:rPr lang="en-US" sz="1400" dirty="0"/>
              <a:t>	Ibadan University			Nigeria		Dow Benelux 		 </a:t>
            </a:r>
          </a:p>
          <a:p>
            <a:pPr>
              <a:spcAft>
                <a:spcPts val="0"/>
              </a:spcAft>
            </a:pPr>
            <a:r>
              <a:rPr lang="en-US" sz="1400" dirty="0"/>
              <a:t>		Mr. John Mumbo 		Environment Authority 		Kenya			Dow Benelux</a:t>
            </a:r>
          </a:p>
          <a:p>
            <a:pPr>
              <a:spcAft>
                <a:spcPts val="0"/>
              </a:spcAft>
            </a:pPr>
            <a:r>
              <a:rPr lang="en-US" sz="1400" dirty="0"/>
              <a:t> </a:t>
            </a:r>
          </a:p>
          <a:p>
            <a:pPr>
              <a:spcAft>
                <a:spcPts val="0"/>
              </a:spcAft>
            </a:pPr>
            <a:r>
              <a:rPr lang="en-US" sz="1400" dirty="0"/>
              <a:t>2014  		Eng. </a:t>
            </a:r>
            <a:r>
              <a:rPr lang="en-US" sz="1400" dirty="0" err="1"/>
              <a:t>Noha</a:t>
            </a:r>
            <a:r>
              <a:rPr lang="en-US" sz="1400" dirty="0"/>
              <a:t> </a:t>
            </a:r>
            <a:r>
              <a:rPr lang="en-US" sz="1400" dirty="0" err="1"/>
              <a:t>Elbalky</a:t>
            </a:r>
            <a:r>
              <a:rPr lang="en-US" sz="1400" dirty="0"/>
              <a:t> 		FEI-ECO 				Cairo			Woodbridge Canada</a:t>
            </a:r>
          </a:p>
          <a:p>
            <a:pPr>
              <a:spcAft>
                <a:spcPts val="0"/>
              </a:spcAft>
            </a:pPr>
            <a:r>
              <a:rPr lang="en-US" sz="1400" dirty="0"/>
              <a:t> </a:t>
            </a:r>
          </a:p>
          <a:p>
            <a:pPr>
              <a:spcAft>
                <a:spcPts val="0"/>
              </a:spcAft>
            </a:pPr>
            <a:r>
              <a:rPr lang="en-US" sz="1400" dirty="0"/>
              <a:t>2015  		Prof. Ahmed Youssef 	Cairo University			Cairo			Bayer Crop Science USA </a:t>
            </a:r>
          </a:p>
          <a:p>
            <a:pPr>
              <a:spcAft>
                <a:spcPts val="0"/>
              </a:spcAft>
            </a:pPr>
            <a:r>
              <a:rPr lang="en-US" sz="1400" dirty="0"/>
              <a:t>		Ms. Christine </a:t>
            </a:r>
            <a:r>
              <a:rPr lang="en-US" sz="1400" dirty="0" err="1"/>
              <a:t>Ashaolu</a:t>
            </a:r>
            <a:r>
              <a:rPr lang="en-US" sz="1400" dirty="0"/>
              <a:t> 	Regulatory Agency 			Abuja Nigeria	National Silicates Canada </a:t>
            </a:r>
          </a:p>
          <a:p>
            <a:pPr>
              <a:spcAft>
                <a:spcPts val="0"/>
              </a:spcAft>
            </a:pPr>
            <a:endParaRPr lang="en-US" sz="1400" dirty="0"/>
          </a:p>
          <a:p>
            <a:r>
              <a:rPr lang="en-US" dirty="0"/>
              <a:t> </a:t>
            </a:r>
          </a:p>
          <a:p>
            <a:r>
              <a:rPr lang="en-US" dirty="0"/>
              <a:t> </a:t>
            </a:r>
          </a:p>
          <a:p>
            <a:r>
              <a:rPr lang="en-US" dirty="0"/>
              <a:t> </a:t>
            </a:r>
          </a:p>
          <a:p>
            <a:r>
              <a:rPr lang="en-US" dirty="0"/>
              <a:t> </a:t>
            </a:r>
          </a:p>
          <a:p>
            <a:br>
              <a:rPr lang="en-US" dirty="0"/>
            </a:br>
            <a:endParaRPr lang="en-US" dirty="0"/>
          </a:p>
          <a:p>
            <a:br>
              <a:rPr lang="en-US" dirty="0"/>
            </a:br>
            <a:endParaRPr lang="en-US" dirty="0"/>
          </a:p>
        </p:txBody>
      </p:sp>
    </p:spTree>
    <p:extLst>
      <p:ext uri="{BB962C8B-B14F-4D97-AF65-F5344CB8AC3E}">
        <p14:creationId xmlns:p14="http://schemas.microsoft.com/office/powerpoint/2010/main" val="243561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Scientific Work of IUPAC</a:t>
            </a:r>
            <a:br>
              <a:rPr lang="en-US" dirty="0"/>
            </a:br>
            <a:r>
              <a:rPr lang="en-US" dirty="0"/>
              <a:t>Fields of Study</a:t>
            </a:r>
          </a:p>
        </p:txBody>
      </p:sp>
      <p:pic>
        <p:nvPicPr>
          <p:cNvPr id="2050" name="Picture 2"/>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465138" y="2115404"/>
            <a:ext cx="8229600" cy="3995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073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dirty="0"/>
          </a:p>
          <a:p>
            <a:endParaRPr lang="en-US" dirty="0"/>
          </a:p>
        </p:txBody>
      </p:sp>
      <p:sp>
        <p:nvSpPr>
          <p:cNvPr id="3" name="Title 2"/>
          <p:cNvSpPr>
            <a:spLocks noGrp="1"/>
          </p:cNvSpPr>
          <p:nvPr>
            <p:ph type="title"/>
          </p:nvPr>
        </p:nvSpPr>
        <p:spPr/>
        <p:txBody>
          <a:bodyPr/>
          <a:lstStyle/>
          <a:p>
            <a:r>
              <a:rPr lang="en-US" dirty="0"/>
              <a:t>Professor Youssef project </a:t>
            </a:r>
            <a:br>
              <a:rPr lang="en-US" dirty="0"/>
            </a:br>
            <a:r>
              <a:rPr lang="en-US" dirty="0"/>
              <a:t>Chemicals storage in North African Universities </a:t>
            </a:r>
          </a:p>
        </p:txBody>
      </p:sp>
      <p:pic>
        <p:nvPicPr>
          <p:cNvPr id="4" name="Picture 3" descr="Screen Shot 2016-01-29 at 16.59.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51" y="3698875"/>
            <a:ext cx="3937804" cy="2921000"/>
          </a:xfrm>
          <a:prstGeom prst="rect">
            <a:avLst/>
          </a:prstGeom>
        </p:spPr>
      </p:pic>
      <p:pic>
        <p:nvPicPr>
          <p:cNvPr id="5" name="Picture 4" descr="Screen Shot 2016-01-29 at 16.58.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75" y="2403475"/>
            <a:ext cx="4073769" cy="3089275"/>
          </a:xfrm>
          <a:prstGeom prst="rect">
            <a:avLst/>
          </a:prstGeom>
        </p:spPr>
      </p:pic>
      <p:sp>
        <p:nvSpPr>
          <p:cNvPr id="6" name="TextBox 5"/>
          <p:cNvSpPr txBox="1"/>
          <p:nvPr/>
        </p:nvSpPr>
        <p:spPr>
          <a:xfrm>
            <a:off x="1778000" y="5603875"/>
            <a:ext cx="812580" cy="369332"/>
          </a:xfrm>
          <a:prstGeom prst="rect">
            <a:avLst/>
          </a:prstGeom>
          <a:noFill/>
        </p:spPr>
        <p:txBody>
          <a:bodyPr wrap="none" rtlCol="0">
            <a:spAutoFit/>
          </a:bodyPr>
          <a:lstStyle/>
          <a:p>
            <a:r>
              <a:rPr lang="en-US" dirty="0"/>
              <a:t>Before </a:t>
            </a:r>
          </a:p>
        </p:txBody>
      </p:sp>
      <p:sp>
        <p:nvSpPr>
          <p:cNvPr id="7" name="TextBox 6"/>
          <p:cNvSpPr txBox="1"/>
          <p:nvPr/>
        </p:nvSpPr>
        <p:spPr>
          <a:xfrm>
            <a:off x="6524625" y="3190875"/>
            <a:ext cx="655686" cy="369332"/>
          </a:xfrm>
          <a:prstGeom prst="rect">
            <a:avLst/>
          </a:prstGeom>
          <a:noFill/>
        </p:spPr>
        <p:txBody>
          <a:bodyPr wrap="none" rtlCol="0">
            <a:spAutoFit/>
          </a:bodyPr>
          <a:lstStyle/>
          <a:p>
            <a:r>
              <a:rPr lang="en-US" dirty="0"/>
              <a:t>After</a:t>
            </a:r>
          </a:p>
        </p:txBody>
      </p:sp>
    </p:spTree>
    <p:extLst>
      <p:ext uri="{BB962C8B-B14F-4D97-AF65-F5344CB8AC3E}">
        <p14:creationId xmlns:p14="http://schemas.microsoft.com/office/powerpoint/2010/main" val="2862440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IUPAC Secretariat</a:t>
            </a:r>
            <a:br>
              <a:rPr lang="en-US" dirty="0"/>
            </a:br>
            <a:r>
              <a:rPr lang="en-US" dirty="0"/>
              <a:t>Research Triangle Park, North Carolina</a:t>
            </a:r>
          </a:p>
        </p:txBody>
      </p:sp>
      <p:pic>
        <p:nvPicPr>
          <p:cNvPr id="8" name="Content Placeholder 7"/>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76561" y="2021795"/>
            <a:ext cx="5984982" cy="3975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1930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20"/>
          <p:cNvSpPr>
            <a:spLocks noGrp="1"/>
          </p:cNvSpPr>
          <p:nvPr>
            <p:ph type="dt" sz="half" idx="10"/>
          </p:nvPr>
        </p:nvSpPr>
        <p:spPr/>
        <p:txBody>
          <a:bodyPr/>
          <a:lstStyle/>
          <a:p>
            <a:endParaRPr lang="en-US" dirty="0"/>
          </a:p>
        </p:txBody>
      </p:sp>
      <p:sp>
        <p:nvSpPr>
          <p:cNvPr id="3" name="Text Placeholder 2"/>
          <p:cNvSpPr>
            <a:spLocks noGrp="1"/>
          </p:cNvSpPr>
          <p:nvPr>
            <p:ph type="body" sz="quarter" idx="12"/>
          </p:nvPr>
        </p:nvSpPr>
        <p:spPr>
          <a:xfrm>
            <a:off x="2113643" y="2775857"/>
            <a:ext cx="6616700" cy="762000"/>
          </a:xfrm>
        </p:spPr>
        <p:txBody>
          <a:bodyPr/>
          <a:lstStyle/>
          <a:p>
            <a:r>
              <a:rPr lang="en-US" b="0" dirty="0"/>
              <a:t>Thank you for Advancing Chemistry World Wide with IUPAC</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16493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solidFill>
                  <a:prstClr val="white"/>
                </a:solidFill>
                <a:cs typeface="Arial" charset="0"/>
              </a:rPr>
              <a:t>and background, recruited by transparent and well-understood processes.</a:t>
            </a:r>
          </a:p>
          <a:p>
            <a:endParaRPr lang="en-US" dirty="0"/>
          </a:p>
        </p:txBody>
      </p:sp>
      <p:sp>
        <p:nvSpPr>
          <p:cNvPr id="3" name="Title 2"/>
          <p:cNvSpPr>
            <a:spLocks noGrp="1"/>
          </p:cNvSpPr>
          <p:nvPr>
            <p:ph type="title"/>
          </p:nvPr>
        </p:nvSpPr>
        <p:spPr/>
        <p:txBody>
          <a:bodyPr/>
          <a:lstStyle/>
          <a:p>
            <a:r>
              <a:rPr lang="en-US" sz="2800" dirty="0"/>
              <a:t>Encourage and Mentor the Best and Brightest for the Future and Collaboration on Global Scale</a:t>
            </a:r>
          </a:p>
        </p:txBody>
      </p:sp>
      <p:graphicFrame>
        <p:nvGraphicFramePr>
          <p:cNvPr id="4" name="Diagram 3"/>
          <p:cNvGraphicFramePr/>
          <p:nvPr>
            <p:extLst>
              <p:ext uri="{D42A27DB-BD31-4B8C-83A1-F6EECF244321}">
                <p14:modId xmlns:p14="http://schemas.microsoft.com/office/powerpoint/2010/main" val="1936505901"/>
              </p:ext>
            </p:extLst>
          </p:nvPr>
        </p:nvGraphicFramePr>
        <p:xfrm>
          <a:off x="3853544" y="2950028"/>
          <a:ext cx="5148942" cy="3069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31" y="2590801"/>
            <a:ext cx="3831680" cy="3228190"/>
          </a:xfrm>
          <a:prstGeom prst="rect">
            <a:avLst/>
          </a:prstGeom>
          <a:ln w="31750">
            <a:solidFill>
              <a:schemeClr val="accent4">
                <a:lumMod val="75000"/>
              </a:schemeClr>
            </a:solidFill>
          </a:ln>
        </p:spPr>
      </p:pic>
    </p:spTree>
    <p:extLst>
      <p:ext uri="{BB962C8B-B14F-4D97-AF65-F5344CB8AC3E}">
        <p14:creationId xmlns:p14="http://schemas.microsoft.com/office/powerpoint/2010/main" val="358873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019" y="379295"/>
            <a:ext cx="8229600" cy="1676400"/>
          </a:xfrm>
        </p:spPr>
        <p:txBody>
          <a:bodyPr>
            <a:normAutofit/>
          </a:bodyPr>
          <a:lstStyle/>
          <a:p>
            <a:r>
              <a:rPr lang="en-US" sz="4000" b="0" dirty="0"/>
              <a:t>IUPAC’s Scientific Work</a:t>
            </a:r>
            <a:br>
              <a:rPr lang="en-US" sz="4000" b="0" dirty="0"/>
            </a:br>
            <a:r>
              <a:rPr lang="en-US" sz="4000" b="0" dirty="0"/>
              <a:t>Divisions and Standing Committees–</a:t>
            </a:r>
          </a:p>
        </p:txBody>
      </p:sp>
      <p:grpSp>
        <p:nvGrpSpPr>
          <p:cNvPr id="3" name="Group 2"/>
          <p:cNvGrpSpPr/>
          <p:nvPr/>
        </p:nvGrpSpPr>
        <p:grpSpPr>
          <a:xfrm>
            <a:off x="690845" y="1918535"/>
            <a:ext cx="8229612" cy="4711123"/>
            <a:chOff x="690845" y="1918535"/>
            <a:chExt cx="8229612" cy="4711123"/>
          </a:xfrm>
          <a:effectLst>
            <a:outerShdw blurRad="50800" dist="38100" dir="2700000" algn="tl" rotWithShape="0">
              <a:prstClr val="black">
                <a:alpha val="40000"/>
              </a:prstClr>
            </a:outerShdw>
          </a:effectLst>
        </p:grpSpPr>
        <p:sp>
          <p:nvSpPr>
            <p:cNvPr id="15" name="Rectangle 14"/>
            <p:cNvSpPr/>
            <p:nvPr/>
          </p:nvSpPr>
          <p:spPr>
            <a:xfrm>
              <a:off x="690857" y="1918535"/>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Physical &amp; Biophysical Chemistry</a:t>
              </a:r>
            </a:p>
          </p:txBody>
        </p:sp>
        <p:sp>
          <p:nvSpPr>
            <p:cNvPr id="16" name="Rectangle 15"/>
            <p:cNvSpPr/>
            <p:nvPr/>
          </p:nvSpPr>
          <p:spPr>
            <a:xfrm>
              <a:off x="690857" y="2254659"/>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Inorganic Chemistry</a:t>
              </a:r>
            </a:p>
          </p:txBody>
        </p:sp>
        <p:sp>
          <p:nvSpPr>
            <p:cNvPr id="17" name="Rectangle 16"/>
            <p:cNvSpPr/>
            <p:nvPr/>
          </p:nvSpPr>
          <p:spPr>
            <a:xfrm>
              <a:off x="690851" y="2595889"/>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Organic &amp; </a:t>
              </a:r>
              <a:r>
                <a:rPr lang="en-US" sz="1600" dirty="0" err="1"/>
                <a:t>Biomolecular</a:t>
              </a:r>
              <a:r>
                <a:rPr lang="en-US" sz="1600" dirty="0"/>
                <a:t> Chemistry</a:t>
              </a:r>
            </a:p>
          </p:txBody>
        </p:sp>
        <p:sp>
          <p:nvSpPr>
            <p:cNvPr id="18" name="Rectangle 17"/>
            <p:cNvSpPr/>
            <p:nvPr/>
          </p:nvSpPr>
          <p:spPr>
            <a:xfrm>
              <a:off x="690851" y="2932013"/>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Polymer Chemistry</a:t>
              </a:r>
            </a:p>
          </p:txBody>
        </p:sp>
        <p:sp>
          <p:nvSpPr>
            <p:cNvPr id="19" name="Rectangle 18"/>
            <p:cNvSpPr/>
            <p:nvPr/>
          </p:nvSpPr>
          <p:spPr>
            <a:xfrm>
              <a:off x="690851" y="3273249"/>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Analytical Chemistry</a:t>
              </a:r>
            </a:p>
          </p:txBody>
        </p:sp>
        <p:sp>
          <p:nvSpPr>
            <p:cNvPr id="20" name="Rectangle 19"/>
            <p:cNvSpPr/>
            <p:nvPr/>
          </p:nvSpPr>
          <p:spPr>
            <a:xfrm>
              <a:off x="690851" y="3617840"/>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Chemistry &amp; the Environment</a:t>
              </a:r>
            </a:p>
          </p:txBody>
        </p:sp>
        <p:sp>
          <p:nvSpPr>
            <p:cNvPr id="21" name="Rectangle 20"/>
            <p:cNvSpPr/>
            <p:nvPr/>
          </p:nvSpPr>
          <p:spPr>
            <a:xfrm>
              <a:off x="690845" y="3959070"/>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Chemistry &amp; Human Health</a:t>
              </a:r>
            </a:p>
          </p:txBody>
        </p:sp>
        <p:sp>
          <p:nvSpPr>
            <p:cNvPr id="22" name="Rectangle 21"/>
            <p:cNvSpPr/>
            <p:nvPr/>
          </p:nvSpPr>
          <p:spPr>
            <a:xfrm>
              <a:off x="690845" y="4295194"/>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Chemical Nomenclature &amp; Structure Representation</a:t>
              </a:r>
            </a:p>
          </p:txBody>
        </p:sp>
        <p:sp>
          <p:nvSpPr>
            <p:cNvPr id="23" name="Rectangle 22"/>
            <p:cNvSpPr/>
            <p:nvPr/>
          </p:nvSpPr>
          <p:spPr>
            <a:xfrm>
              <a:off x="690855" y="4636383"/>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Committee on Chemistry and Industry (COCI)</a:t>
              </a:r>
            </a:p>
          </p:txBody>
        </p:sp>
        <p:sp>
          <p:nvSpPr>
            <p:cNvPr id="24" name="Rectangle 23"/>
            <p:cNvSpPr/>
            <p:nvPr/>
          </p:nvSpPr>
          <p:spPr>
            <a:xfrm>
              <a:off x="690855" y="4980974"/>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Committee on Chemistry Education (CCE)</a:t>
              </a:r>
            </a:p>
          </p:txBody>
        </p:sp>
        <p:sp>
          <p:nvSpPr>
            <p:cNvPr id="25" name="Rectangle 24"/>
            <p:cNvSpPr/>
            <p:nvPr/>
          </p:nvSpPr>
          <p:spPr>
            <a:xfrm>
              <a:off x="690849" y="5322204"/>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CHEMRAWN Committee</a:t>
              </a:r>
            </a:p>
          </p:txBody>
        </p:sp>
        <p:sp>
          <p:nvSpPr>
            <p:cNvPr id="26" name="Rectangle 25"/>
            <p:cNvSpPr/>
            <p:nvPr/>
          </p:nvSpPr>
          <p:spPr>
            <a:xfrm>
              <a:off x="690849" y="5658328"/>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Committee on Publications and </a:t>
              </a:r>
              <a:r>
                <a:rPr lang="en-US" sz="1600" dirty="0" err="1"/>
                <a:t>Cheminformatics</a:t>
              </a:r>
              <a:r>
                <a:rPr lang="en-US" sz="1600" dirty="0"/>
                <a:t> Data Standards (CPCDS)</a:t>
              </a:r>
            </a:p>
          </p:txBody>
        </p:sp>
        <p:sp>
          <p:nvSpPr>
            <p:cNvPr id="27" name="Rectangle 26"/>
            <p:cNvSpPr/>
            <p:nvPr/>
          </p:nvSpPr>
          <p:spPr>
            <a:xfrm>
              <a:off x="690855" y="6008002"/>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Interdivisional Committee on Terminology, Nomenclature and Standards (ICTNS)</a:t>
              </a:r>
            </a:p>
          </p:txBody>
        </p:sp>
        <p:sp>
          <p:nvSpPr>
            <p:cNvPr id="28" name="Rectangle 27"/>
            <p:cNvSpPr/>
            <p:nvPr/>
          </p:nvSpPr>
          <p:spPr>
            <a:xfrm>
              <a:off x="690857" y="6355338"/>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a:t>Interdivisional Committee on Green Chemistry for Sustainable Development (ICGCSD)</a:t>
              </a:r>
            </a:p>
          </p:txBody>
        </p:sp>
      </p:grpSp>
    </p:spTree>
    <p:extLst>
      <p:ext uri="{BB962C8B-B14F-4D97-AF65-F5344CB8AC3E}">
        <p14:creationId xmlns:p14="http://schemas.microsoft.com/office/powerpoint/2010/main" val="16131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65667" y="1718733"/>
            <a:ext cx="8229600" cy="4703243"/>
          </a:xfrm>
        </p:spPr>
        <p:txBody>
          <a:bodyPr/>
          <a:lstStyle/>
          <a:p>
            <a:pPr>
              <a:buClr>
                <a:schemeClr val="accent5"/>
              </a:buClr>
            </a:pPr>
            <a:r>
              <a:rPr lang="en-US" dirty="0"/>
              <a:t>Development of the Language of Chemistry</a:t>
            </a:r>
          </a:p>
          <a:p>
            <a:pPr lvl="1">
              <a:buClr>
                <a:schemeClr val="accent5"/>
              </a:buClr>
            </a:pPr>
            <a:r>
              <a:rPr lang="en-US" dirty="0"/>
              <a:t>Nomenclature, Symbols, Terminology</a:t>
            </a:r>
          </a:p>
          <a:p>
            <a:pPr>
              <a:buClr>
                <a:schemeClr val="accent5"/>
              </a:buClr>
            </a:pPr>
            <a:r>
              <a:rPr lang="en-US" dirty="0"/>
              <a:t>Standardization of Chemistry Methods</a:t>
            </a:r>
          </a:p>
          <a:p>
            <a:pPr lvl="1">
              <a:buClr>
                <a:schemeClr val="accent5"/>
              </a:buClr>
            </a:pPr>
            <a:r>
              <a:rPr lang="en-US" dirty="0"/>
              <a:t>Data Presentation</a:t>
            </a:r>
          </a:p>
          <a:p>
            <a:pPr lvl="1">
              <a:buClr>
                <a:schemeClr val="accent5"/>
              </a:buClr>
            </a:pPr>
            <a:r>
              <a:rPr lang="en-US" dirty="0"/>
              <a:t>Study of Analytical Methods</a:t>
            </a:r>
          </a:p>
          <a:p>
            <a:pPr>
              <a:buClr>
                <a:schemeClr val="accent5"/>
              </a:buClr>
            </a:pPr>
            <a:r>
              <a:rPr lang="en-US" dirty="0"/>
              <a:t>Critical Evaluation of </a:t>
            </a:r>
            <a:r>
              <a:rPr lang="en-US" dirty="0" err="1"/>
              <a:t>Physico</a:t>
            </a:r>
            <a:r>
              <a:rPr lang="en-US" dirty="0"/>
              <a:t>-Chemical Data</a:t>
            </a:r>
          </a:p>
          <a:p>
            <a:pPr lvl="1">
              <a:buClr>
                <a:schemeClr val="accent5"/>
              </a:buClr>
            </a:pPr>
            <a:r>
              <a:rPr lang="en-US" dirty="0"/>
              <a:t>Atomic Weights</a:t>
            </a:r>
          </a:p>
          <a:p>
            <a:pPr lvl="1">
              <a:buClr>
                <a:schemeClr val="accent5"/>
              </a:buClr>
            </a:pPr>
            <a:r>
              <a:rPr lang="en-US" dirty="0"/>
              <a:t>Thermodynamic Data</a:t>
            </a:r>
          </a:p>
          <a:p>
            <a:pPr lvl="1">
              <a:buClr>
                <a:schemeClr val="accent5"/>
              </a:buClr>
            </a:pPr>
            <a:r>
              <a:rPr lang="en-US" dirty="0"/>
              <a:t>Kinetic Data</a:t>
            </a:r>
          </a:p>
        </p:txBody>
      </p:sp>
      <p:sp>
        <p:nvSpPr>
          <p:cNvPr id="3" name="Title 2"/>
          <p:cNvSpPr>
            <a:spLocks noGrp="1"/>
          </p:cNvSpPr>
          <p:nvPr>
            <p:ph type="title"/>
          </p:nvPr>
        </p:nvSpPr>
        <p:spPr/>
        <p:txBody>
          <a:bodyPr/>
          <a:lstStyle/>
          <a:p>
            <a:r>
              <a:rPr lang="en-US" sz="4000" dirty="0"/>
              <a:t>Primary IUPAC Activities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465" y="2192909"/>
            <a:ext cx="2164019" cy="2599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7900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18067" y="1642511"/>
            <a:ext cx="7933266" cy="5190078"/>
          </a:xfrm>
        </p:spPr>
        <p:txBody>
          <a:bodyPr/>
          <a:lstStyle/>
          <a:p>
            <a:pPr marL="342900" indent="-342900">
              <a:buFont typeface="Arial" panose="020B0604020202020204" pitchFamily="34" charset="0"/>
              <a:buChar char="•"/>
            </a:pPr>
            <a:r>
              <a:rPr lang="en-US" dirty="0"/>
              <a:t>Data Exchange Standards for Computers and Instruments</a:t>
            </a:r>
          </a:p>
          <a:p>
            <a:pPr marL="342900" indent="-342900">
              <a:buFont typeface="Arial" panose="020B0604020202020204" pitchFamily="34" charset="0"/>
              <a:buChar char="•"/>
            </a:pPr>
            <a:r>
              <a:rPr lang="en-US" dirty="0"/>
              <a:t>Endorsement of International Conferences</a:t>
            </a:r>
          </a:p>
          <a:p>
            <a:pPr lvl="1">
              <a:buFont typeface="Arial" panose="020B0604020202020204" pitchFamily="34" charset="0"/>
              <a:buChar char="•"/>
            </a:pPr>
            <a:r>
              <a:rPr lang="en-US" dirty="0"/>
              <a:t>Biennial IUPAC Congress</a:t>
            </a:r>
          </a:p>
          <a:p>
            <a:pPr marL="1165860" lvl="2" indent="-342900">
              <a:buFont typeface="Arial" panose="020B0604020202020204" pitchFamily="34" charset="0"/>
              <a:buChar char="•"/>
            </a:pPr>
            <a:r>
              <a:rPr lang="en-US" dirty="0">
                <a:solidFill>
                  <a:schemeClr val="tx1"/>
                </a:solidFill>
              </a:rPr>
              <a:t>San Juan, Puerto Rico (2011), Istanbul, Turkey (2013), Busan, Korea (2015), </a:t>
            </a:r>
            <a:r>
              <a:rPr lang="en-US" dirty="0"/>
              <a:t>Sao Paulo, Brazil (2017), </a:t>
            </a:r>
            <a:r>
              <a:rPr lang="en-US" b="1" dirty="0"/>
              <a:t>Paris, France (2019)</a:t>
            </a:r>
          </a:p>
          <a:p>
            <a:pPr lvl="1">
              <a:buFont typeface="Arial" panose="020B0604020202020204" pitchFamily="34" charset="0"/>
              <a:buChar char="•"/>
            </a:pPr>
            <a:r>
              <a:rPr lang="en-US" dirty="0"/>
              <a:t>More than 30 Specialized Symposia each Year</a:t>
            </a:r>
          </a:p>
          <a:p>
            <a:pPr marL="342900" indent="-342900">
              <a:buFont typeface="Arial" panose="020B0604020202020204" pitchFamily="34" charset="0"/>
              <a:buChar char="•"/>
            </a:pPr>
            <a:r>
              <a:rPr lang="en-US" dirty="0"/>
              <a:t>Chemistry Education</a:t>
            </a:r>
          </a:p>
          <a:p>
            <a:pPr marL="342900" indent="-342900">
              <a:buFont typeface="Arial" panose="020B0604020202020204" pitchFamily="34" charset="0"/>
              <a:buChar char="•"/>
            </a:pPr>
            <a:r>
              <a:rPr lang="en-US" dirty="0"/>
              <a:t>Industrial Safety and Environmental Programs</a:t>
            </a:r>
          </a:p>
          <a:p>
            <a:pPr marL="342900" indent="-342900">
              <a:buFont typeface="Arial" panose="020B0604020202020204" pitchFamily="34" charset="0"/>
              <a:buChar char="•"/>
            </a:pPr>
            <a:r>
              <a:rPr lang="en-US" dirty="0"/>
              <a:t>CHEMRAWN Conferences addressing Chemistry and World Needs</a:t>
            </a:r>
          </a:p>
          <a:p>
            <a:endParaRPr lang="en-US" dirty="0"/>
          </a:p>
        </p:txBody>
      </p:sp>
      <p:sp>
        <p:nvSpPr>
          <p:cNvPr id="3" name="Title 2"/>
          <p:cNvSpPr>
            <a:spLocks noGrp="1"/>
          </p:cNvSpPr>
          <p:nvPr>
            <p:ph type="title"/>
          </p:nvPr>
        </p:nvSpPr>
        <p:spPr>
          <a:xfrm>
            <a:off x="465667" y="685800"/>
            <a:ext cx="8229600" cy="694267"/>
          </a:xfrm>
        </p:spPr>
        <p:txBody>
          <a:bodyPr/>
          <a:lstStyle/>
          <a:p>
            <a:r>
              <a:rPr lang="en-US" dirty="0"/>
              <a:t>Primary IUPAC Activities (Cont.)</a:t>
            </a:r>
          </a:p>
        </p:txBody>
      </p:sp>
    </p:spTree>
    <p:extLst>
      <p:ext uri="{BB962C8B-B14F-4D97-AF65-F5344CB8AC3E}">
        <p14:creationId xmlns:p14="http://schemas.microsoft.com/office/powerpoint/2010/main" val="1425045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4542" y="1383242"/>
            <a:ext cx="8535458" cy="5046133"/>
          </a:xfrm>
        </p:spPr>
        <p:txBody>
          <a:bodyPr/>
          <a:lstStyle/>
          <a:p>
            <a:r>
              <a:rPr lang="en-US" sz="2000" b="1" dirty="0"/>
              <a:t>Anyone</a:t>
            </a:r>
            <a:r>
              <a:rPr lang="en-US" sz="2000" dirty="0"/>
              <a:t> with a good idea can submit a project proposal.</a:t>
            </a:r>
          </a:p>
          <a:p>
            <a:r>
              <a:rPr lang="en-US" sz="2000" dirty="0"/>
              <a:t>IUPAC project funding is to facilitate the work of volunteers</a:t>
            </a:r>
          </a:p>
          <a:p>
            <a:pPr lvl="1"/>
            <a:r>
              <a:rPr lang="en-US" sz="2000" dirty="0"/>
              <a:t>Highly leveraged (total IUPAC annual budget only $1.25 M)</a:t>
            </a:r>
          </a:p>
          <a:p>
            <a:r>
              <a:rPr lang="en-US" sz="2000" dirty="0"/>
              <a:t>We have and accept funding in support of this work but retain scientific responsibility e.g.:</a:t>
            </a:r>
          </a:p>
          <a:p>
            <a:pPr lvl="1"/>
            <a:r>
              <a:rPr lang="en-US" sz="2000" dirty="0"/>
              <a:t>IUPAC-Solvay Prize for Young Chemists</a:t>
            </a:r>
          </a:p>
          <a:p>
            <a:pPr lvl="1"/>
            <a:r>
              <a:rPr lang="en-US" sz="2000" dirty="0" err="1"/>
              <a:t>PhosAgro</a:t>
            </a:r>
            <a:r>
              <a:rPr lang="en-US" sz="2000" dirty="0"/>
              <a:t> Green Chemistry awards (UNESCO)</a:t>
            </a:r>
          </a:p>
          <a:p>
            <a:pPr lvl="1"/>
            <a:r>
              <a:rPr lang="en-US" sz="2000" dirty="0"/>
              <a:t>Safety Training Program</a:t>
            </a:r>
          </a:p>
          <a:p>
            <a:pPr lvl="1"/>
            <a:r>
              <a:rPr lang="en-US" sz="2000" dirty="0"/>
              <a:t>International Year of Chemistry 2011</a:t>
            </a:r>
          </a:p>
          <a:p>
            <a:pPr lvl="1"/>
            <a:r>
              <a:rPr lang="en-US" sz="2000" dirty="0"/>
              <a:t>IUPAC Centenary 2019</a:t>
            </a:r>
          </a:p>
          <a:p>
            <a:endParaRPr lang="en-US" sz="1800" b="1" dirty="0">
              <a:solidFill>
                <a:schemeClr val="accent1"/>
              </a:solidFill>
            </a:endParaRPr>
          </a:p>
          <a:p>
            <a:endParaRPr lang="en-US" sz="1800" b="1" dirty="0">
              <a:solidFill>
                <a:schemeClr val="accent1"/>
              </a:solidFill>
            </a:endParaRPr>
          </a:p>
        </p:txBody>
      </p:sp>
      <p:sp>
        <p:nvSpPr>
          <p:cNvPr id="3" name="Title 2"/>
          <p:cNvSpPr>
            <a:spLocks noGrp="1"/>
          </p:cNvSpPr>
          <p:nvPr>
            <p:ph type="title"/>
          </p:nvPr>
        </p:nvSpPr>
        <p:spPr>
          <a:xfrm>
            <a:off x="465667" y="685800"/>
            <a:ext cx="8229600" cy="806450"/>
          </a:xfrm>
        </p:spPr>
        <p:txBody>
          <a:bodyPr/>
          <a:lstStyle/>
          <a:p>
            <a:r>
              <a:rPr lang="en-US" dirty="0"/>
              <a:t>IUPAC operates a Project system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3809926"/>
            <a:ext cx="3136900" cy="2089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5184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65667" y="1684867"/>
            <a:ext cx="8229600" cy="4737109"/>
          </a:xfrm>
        </p:spPr>
        <p:txBody>
          <a:bodyPr/>
          <a:lstStyle/>
          <a:p>
            <a:r>
              <a:rPr lang="en-US" dirty="0"/>
              <a:t>IUPAC projects address issues of significance to the general chemistry community:</a:t>
            </a:r>
          </a:p>
          <a:p>
            <a:pPr lvl="1"/>
            <a:r>
              <a:rPr lang="en-US" dirty="0"/>
              <a:t>Nomenclature, terminology, and symbols</a:t>
            </a:r>
          </a:p>
          <a:p>
            <a:pPr lvl="1"/>
            <a:r>
              <a:rPr lang="en-US" dirty="0"/>
              <a:t>Validated and compiled data</a:t>
            </a:r>
          </a:p>
          <a:p>
            <a:pPr lvl="1"/>
            <a:r>
              <a:rPr lang="en-US" dirty="0"/>
              <a:t>Standard methods and procedures</a:t>
            </a:r>
          </a:p>
          <a:p>
            <a:pPr lvl="1"/>
            <a:r>
              <a:rPr lang="en-US" dirty="0"/>
              <a:t>Education and public understanding of chemistry</a:t>
            </a:r>
          </a:p>
          <a:p>
            <a:pPr lvl="1"/>
            <a:r>
              <a:rPr lang="en-US" dirty="0"/>
              <a:t>Any subject that requires development of consensus among chemists worldwide</a:t>
            </a:r>
          </a:p>
          <a:p>
            <a:pPr algn="ctr"/>
            <a:r>
              <a:rPr lang="en-US" b="1" dirty="0">
                <a:solidFill>
                  <a:srgbClr val="0070C0"/>
                </a:solidFill>
              </a:rPr>
              <a:t>More information: www.iupac.org/projects</a:t>
            </a:r>
          </a:p>
        </p:txBody>
      </p:sp>
      <p:sp>
        <p:nvSpPr>
          <p:cNvPr id="3" name="Title 2"/>
          <p:cNvSpPr>
            <a:spLocks noGrp="1"/>
          </p:cNvSpPr>
          <p:nvPr>
            <p:ph type="title"/>
          </p:nvPr>
        </p:nvSpPr>
        <p:spPr/>
        <p:txBody>
          <a:bodyPr/>
          <a:lstStyle/>
          <a:p>
            <a:r>
              <a:rPr lang="en-US" dirty="0"/>
              <a:t>Proposals for Projects</a:t>
            </a:r>
          </a:p>
        </p:txBody>
      </p:sp>
    </p:spTree>
    <p:extLst>
      <p:ext uri="{BB962C8B-B14F-4D97-AF65-F5344CB8AC3E}">
        <p14:creationId xmlns:p14="http://schemas.microsoft.com/office/powerpoint/2010/main" val="106247319"/>
      </p:ext>
    </p:extLst>
  </p:cSld>
  <p:clrMapOvr>
    <a:masterClrMapping/>
  </p:clrMapOvr>
</p:sld>
</file>

<file path=ppt/theme/theme1.xml><?xml version="1.0" encoding="utf-8"?>
<a:theme xmlns:a="http://schemas.openxmlformats.org/drawingml/2006/main" name="IUPAC">
  <a:themeElements>
    <a:clrScheme name="Custom 13">
      <a:dk1>
        <a:srgbClr val="000000"/>
      </a:dk1>
      <a:lt1>
        <a:sysClr val="window" lastClr="FFFFFF"/>
      </a:lt1>
      <a:dk2>
        <a:srgbClr val="4C3280"/>
      </a:dk2>
      <a:lt2>
        <a:srgbClr val="BEBEBE"/>
      </a:lt2>
      <a:accent1>
        <a:srgbClr val="CE432A"/>
      </a:accent1>
      <a:accent2>
        <a:srgbClr val="E29E10"/>
      </a:accent2>
      <a:accent3>
        <a:srgbClr val="8D9411"/>
      </a:accent3>
      <a:accent4>
        <a:srgbClr val="247A80"/>
      </a:accent4>
      <a:accent5>
        <a:srgbClr val="513551"/>
      </a:accent5>
      <a:accent6>
        <a:srgbClr val="F79646"/>
      </a:accent6>
      <a:hlink>
        <a:srgbClr val="834B86"/>
      </a:hlink>
      <a:folHlink>
        <a:srgbClr val="A062A3"/>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IUPAC.potx</Template>
  <TotalTime>11434</TotalTime>
  <Words>1959</Words>
  <Application>Microsoft Macintosh PowerPoint</Application>
  <PresentationFormat>On-screen Show (4:3)</PresentationFormat>
  <Paragraphs>323</Paragraphs>
  <Slides>43</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ＭＳ Ｐゴシック</vt:lpstr>
      <vt:lpstr>Arial</vt:lpstr>
      <vt:lpstr>Calibri</vt:lpstr>
      <vt:lpstr>Corbel</vt:lpstr>
      <vt:lpstr>Times New Roman</vt:lpstr>
      <vt:lpstr>Wingdings</vt:lpstr>
      <vt:lpstr>IUPAC</vt:lpstr>
      <vt:lpstr>Office Theme</vt:lpstr>
      <vt:lpstr>PowerPoint Presentation</vt:lpstr>
      <vt:lpstr>PowerPoint Presentation</vt:lpstr>
      <vt:lpstr>2018-2019 IUPAC Member Nations (57) Governance of the Union</vt:lpstr>
      <vt:lpstr>Scientific Work of IUPAC Fields of Study</vt:lpstr>
      <vt:lpstr>IUPAC’s Scientific Work Divisions and Standing Committees–</vt:lpstr>
      <vt:lpstr>Primary IUPAC Activities</vt:lpstr>
      <vt:lpstr>Primary IUPAC Activities (Cont.)</vt:lpstr>
      <vt:lpstr>IUPAC operates a Project system</vt:lpstr>
      <vt:lpstr>Proposals for Projects</vt:lpstr>
      <vt:lpstr>Results-  IUPAC’s Publications</vt:lpstr>
      <vt:lpstr>Results- IUPAC’s Color Books</vt:lpstr>
      <vt:lpstr>IUPAC Membership Programs</vt:lpstr>
      <vt:lpstr>Scientific Awards Programs</vt:lpstr>
      <vt:lpstr>IUPAC Endorsed Conferences/Events</vt:lpstr>
      <vt:lpstr>PowerPoint Presentation</vt:lpstr>
      <vt:lpstr>Building the Future</vt:lpstr>
      <vt:lpstr>Encourage and Mentor the Best and Brightest for the Future Collaboration on Global Scale for Success</vt:lpstr>
      <vt:lpstr>Committee on Chemistry Education</vt:lpstr>
      <vt:lpstr>IUPAC Issues for Today UN Sustainable Development Report</vt:lpstr>
      <vt:lpstr>Green Chemistry: Education, Outreach and Conference Series</vt:lpstr>
      <vt:lpstr>IUPAC Issues for Today Big Data, Data Sharing, Standards &amp;  Machine Exchange</vt:lpstr>
      <vt:lpstr>IUPAC Issues for Today OPCW Ethical Guidelines</vt:lpstr>
      <vt:lpstr>IUPAC Issues for Today  Strategic Approach to International Chemicals Management (SAICM)</vt:lpstr>
      <vt:lpstr>IUPAC Issues for Today Bringing Science and Education Together</vt:lpstr>
      <vt:lpstr>Responsible Care in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IUPAC’s unique role in the  world chemistry community </vt:lpstr>
      <vt:lpstr>PowerPoint Presentation</vt:lpstr>
      <vt:lpstr>PowerPoint Presentation</vt:lpstr>
      <vt:lpstr>IUPAC-Richter Prize in Medicinal Chemistry</vt:lpstr>
      <vt:lpstr>IUPAC Responsible Care Book</vt:lpstr>
      <vt:lpstr>IUPAC Safety Training Program (STP)</vt:lpstr>
      <vt:lpstr>STP FELLOWS SINCE 2000  </vt:lpstr>
      <vt:lpstr>Professor Youssef project  Chemicals storage in North African Universities </vt:lpstr>
      <vt:lpstr>The IUPAC Secretariat Research Triangle Park, North Carolina</vt:lpstr>
      <vt:lpstr>PowerPoint Presentation</vt:lpstr>
      <vt:lpstr>Encourage and Mentor the Best and Brightest for the Future and Collaboration on Global Scale</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ACS IUPAC Presentation to IAC</dc:title>
  <dc:creator>lsoby@iupac.org</dc:creator>
  <cp:lastModifiedBy>Fabienne</cp:lastModifiedBy>
  <cp:revision>230</cp:revision>
  <cp:lastPrinted>2016-08-18T18:07:44Z</cp:lastPrinted>
  <dcterms:created xsi:type="dcterms:W3CDTF">2015-04-30T18:44:54Z</dcterms:created>
  <dcterms:modified xsi:type="dcterms:W3CDTF">2018-06-18T15:04:43Z</dcterms:modified>
</cp:coreProperties>
</file>