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95" r:id="rId5"/>
    <p:sldId id="411" r:id="rId6"/>
    <p:sldId id="412" r:id="rId7"/>
    <p:sldId id="413" r:id="rId8"/>
    <p:sldId id="416" r:id="rId9"/>
    <p:sldId id="420" r:id="rId10"/>
    <p:sldId id="419" r:id="rId11"/>
    <p:sldId id="415" r:id="rId12"/>
    <p:sldId id="425" r:id="rId13"/>
    <p:sldId id="418" r:id="rId14"/>
    <p:sldId id="423" r:id="rId15"/>
    <p:sldId id="424" r:id="rId16"/>
    <p:sldId id="422" r:id="rId17"/>
    <p:sldId id="426" r:id="rId18"/>
  </p:sldIdLst>
  <p:sldSz cx="9144000" cy="5143500" type="screen16x9"/>
  <p:notesSz cx="6858000" cy="1085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6" clrIdx="0">
    <p:extLst>
      <p:ext uri="{19B8F6BF-5375-455C-9EA6-DF929625EA0E}">
        <p15:presenceInfo xmlns:p15="http://schemas.microsoft.com/office/powerpoint/2012/main" userId="S::urn:spo:anon#1271d115a98393085668dc1907eba8977109856e729697b334cd0141a8a7a2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F1"/>
    <a:srgbClr val="A6AA14"/>
    <a:srgbClr val="E8AE10"/>
    <a:srgbClr val="2350DC"/>
    <a:srgbClr val="ACD1D9"/>
    <a:srgbClr val="6346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D8CC5F-0573-4EC8-94F2-BCD4F49EA03F}" v="118" dt="2020-02-02T22:56:22.159"/>
    <p1510:client id="{0AA8141D-E0FA-92F3-D4E7-94C9B6F6B7CC}" v="38" dt="2020-02-05T13:35:16.927"/>
    <p1510:client id="{3CBAD97B-234F-19BD-730F-B607BC959850}" v="45" dt="2020-02-05T18:47:55.656"/>
    <p1510:client id="{58B2FA4C-14F6-A19E-A0AF-245732F6A22D}" v="279" dt="2020-02-05T11:44:34.796"/>
    <p1510:client id="{5CAE48D5-D839-4A8E-2A0A-FAB4CCCCEDE0}" v="1" dt="2020-02-06T20:00:32.348"/>
    <p1510:client id="{CBEEA1C3-500A-88E9-9B38-B9BAD986324B}" v="813" dt="2020-02-05T00:23:43.885"/>
    <p1510:client id="{D0C3C9FF-E2E1-3560-5BD9-2E350BC91799}" v="34" dt="2020-02-03T23:23:30.502"/>
    <p1510:client id="{DBE22196-7485-47F8-BD17-5221F2867ED8}" v="207" dt="2020-02-03T02:45:06.2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3"/>
    <p:restoredTop sz="85470" autoAdjust="0"/>
  </p:normalViewPr>
  <p:slideViewPr>
    <p:cSldViewPr snapToGrid="0">
      <p:cViewPr varScale="1">
        <p:scale>
          <a:sx n="119" d="100"/>
          <a:sy n="119" d="100"/>
        </p:scale>
        <p:origin x="756" y="10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847B45-6EAE-4C20-9E52-46F43588F6E6}" type="datetimeFigureOut">
              <a:rPr lang="en-US" smtClean="0"/>
              <a:t>2/7/2020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973A58-1AC3-48DA-8713-54385D2A478F}" type="slidenum">
              <a:rPr lang="en-US" smtClean="0"/>
              <a:t>‹#›</a:t>
            </a:fld>
            <a:endParaRPr lang="en-US"/>
          </a:p>
        </p:txBody>
      </p:sp>
    </p:spTree>
    <p:extLst>
      <p:ext uri="{BB962C8B-B14F-4D97-AF65-F5344CB8AC3E}">
        <p14:creationId xmlns:p14="http://schemas.microsoft.com/office/powerpoint/2010/main" val="1953140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www.instagram.com/iupac.global.womens.breakfast/" TargetMode="External"/><Relationship Id="rId3" Type="http://schemas.openxmlformats.org/officeDocument/2006/relationships/hyperlink" Target="https://youtu.be/YOtaSl-vDFE)%20" TargetMode="External"/><Relationship Id="rId7" Type="http://schemas.openxmlformats.org/officeDocument/2006/relationships/hyperlink" Target="https://www.facebook.com/IUPAC.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twitter.com/IUPAC" TargetMode="External"/><Relationship Id="rId5" Type="http://schemas.openxmlformats.org/officeDocument/2006/relationships/hyperlink" Target="https://www.flickr.com/groups/iupacgwb/)," TargetMode="External"/><Relationship Id="rId10" Type="http://schemas.openxmlformats.org/officeDocument/2006/relationships/hyperlink" Target="https://www.flickr.com/groups/globalbreakfast/" TargetMode="External"/><Relationship Id="rId4" Type="http://schemas.openxmlformats.org/officeDocument/2006/relationships/hyperlink" Target="https://iupac365-my.sharepoint.com/:v:/g/personal/globalbreakfast_iupac_org/EZsD8cJnnBxJiQhd8rKYIJ0Bbx4Lu8JOcIKIasVOl2mDvg?e=K0TJFq)%20" TargetMode="External"/><Relationship Id="rId9" Type="http://schemas.openxmlformats.org/officeDocument/2006/relationships/hyperlink" Target="https://www.linkedin.com/company/iupa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upac.org/home/registration-options/" TargetMode="External"/><Relationship Id="rId7" Type="http://schemas.openxmlformats.org/officeDocument/2006/relationships/hyperlink" Target="https://iupac.org/category/award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upac.org/what-we-do/top-ten/" TargetMode="External"/><Relationship Id="rId5" Type="http://schemas.openxmlformats.org/officeDocument/2006/relationships/hyperlink" Target="https://iupac.org/2020-chemrawn-vii-prize-for-green-chemistry-call-for-nominations/" TargetMode="External"/><Relationship Id="rId4" Type="http://schemas.openxmlformats.org/officeDocument/2006/relationships/hyperlink" Target="https://iupac.org/2020-iupac-solvay-international-award-for-young-chemis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1562D8-230D-CB49-AE1B-A1C07C09C360}" type="slidenum">
              <a:rPr lang="en-US" smtClean="0"/>
              <a:t>1</a:t>
            </a:fld>
            <a:endParaRPr lang="en-US"/>
          </a:p>
        </p:txBody>
      </p:sp>
    </p:spTree>
    <p:extLst>
      <p:ext uri="{BB962C8B-B14F-4D97-AF65-F5344CB8AC3E}">
        <p14:creationId xmlns:p14="http://schemas.microsoft.com/office/powerpoint/2010/main" val="4271297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Global Women’s Breakfast in February was a highlight of IUPAC100. There was so much excitement when the first breakfast events began in New Zealand and we saw the map pins change, and a wave of red hearts moved around the globe.</a:t>
            </a:r>
            <a:r>
              <a:rPr lang="en-AU" dirty="0">
                <a:effectLst/>
              </a:rPr>
              <a:t> </a:t>
            </a:r>
            <a:r>
              <a:rPr lang="en-AU" sz="1200" kern="1200" dirty="0">
                <a:solidFill>
                  <a:schemeClr val="tx1"/>
                </a:solidFill>
                <a:effectLst/>
                <a:latin typeface="+mn-lt"/>
                <a:ea typeface="+mn-ea"/>
                <a:cs typeface="+mn-cs"/>
              </a:rPr>
              <a:t>Groups of students from high school to college and professionals from industry, scientific publishing, and government all participated. Women enjoyed sharing their experiences with their colleagues and being part of a global community. Some groups had thoughtful conversations on the challenges that women face in their careers as scientists like work-life balance and the barriers that exists in some workplaces. Groups also explored how supporting young women in STEM can lead to better creativity and productivity in the chemical enterprise.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celebration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clearly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revealed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value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 global </a:t>
            </a:r>
            <a:r>
              <a:rPr lang="es-ES" sz="1200" kern="1200" dirty="0" err="1">
                <a:solidFill>
                  <a:schemeClr val="tx1"/>
                </a:solidFill>
                <a:effectLst/>
                <a:latin typeface="+mn-lt"/>
                <a:ea typeface="+mn-ea"/>
                <a:cs typeface="+mn-cs"/>
              </a:rPr>
              <a:t>network</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women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chemists</a:t>
            </a:r>
            <a:r>
              <a:rPr lang="es-ES" sz="1200" kern="1200" dirty="0">
                <a:solidFill>
                  <a:schemeClr val="tx1"/>
                </a:solidFill>
                <a:effectLst/>
                <a:latin typeface="+mn-lt"/>
                <a:ea typeface="+mn-ea"/>
                <a:cs typeface="+mn-cs"/>
              </a:rPr>
              <a:t>.</a:t>
            </a:r>
            <a:r>
              <a:rPr lang="en-AU" dirty="0">
                <a:effectLst/>
              </a:rPr>
              <a:t> </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10</a:t>
            </a:fld>
            <a:endParaRPr lang="en-US"/>
          </a:p>
        </p:txBody>
      </p:sp>
    </p:spTree>
    <p:extLst>
      <p:ext uri="{BB962C8B-B14F-4D97-AF65-F5344CB8AC3E}">
        <p14:creationId xmlns:p14="http://schemas.microsoft.com/office/powerpoint/2010/main" val="1482710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11</a:t>
            </a:fld>
            <a:endParaRPr lang="en-US"/>
          </a:p>
        </p:txBody>
      </p:sp>
    </p:spTree>
    <p:extLst>
      <p:ext uri="{BB962C8B-B14F-4D97-AF65-F5344CB8AC3E}">
        <p14:creationId xmlns:p14="http://schemas.microsoft.com/office/powerpoint/2010/main" val="3521164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12</a:t>
            </a:fld>
            <a:endParaRPr lang="en-US"/>
          </a:p>
        </p:txBody>
      </p:sp>
    </p:spTree>
    <p:extLst>
      <p:ext uri="{BB962C8B-B14F-4D97-AF65-F5344CB8AC3E}">
        <p14:creationId xmlns:p14="http://schemas.microsoft.com/office/powerpoint/2010/main" val="1778238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IUPAC hosts a World Chemistry Congress every two years. The next event will be held in Montreal Canada on August 13-20, 2021. Start planning now to present your science and connect with some of the women participating today when you come to Montreal.</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13</a:t>
            </a:fld>
            <a:endParaRPr lang="en-US"/>
          </a:p>
        </p:txBody>
      </p:sp>
    </p:spTree>
    <p:extLst>
      <p:ext uri="{BB962C8B-B14F-4D97-AF65-F5344CB8AC3E}">
        <p14:creationId xmlns:p14="http://schemas.microsoft.com/office/powerpoint/2010/main" val="3587534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ct val="20000"/>
              </a:spcBef>
              <a:buFont typeface="Arial,Sans-Serif"/>
              <a:buChar char="•"/>
            </a:pPr>
            <a:r>
              <a:rPr lang="en-US" dirty="0"/>
              <a:t>Watch the Global Breakfast Webinar on Leadership with Mary Garson and Frances </a:t>
            </a:r>
            <a:r>
              <a:rPr lang="en-US" dirty="0" err="1"/>
              <a:t>Separovic</a:t>
            </a:r>
            <a:r>
              <a:rPr lang="en-US" dirty="0"/>
              <a:t> (</a:t>
            </a:r>
            <a:r>
              <a:rPr lang="en-US" dirty="0">
                <a:hlinkClick r:id="rId3"/>
              </a:rPr>
              <a:t>https://youtu.be/YOtaSl-vDFE) </a:t>
            </a:r>
            <a:endParaRPr lang="en-US" dirty="0">
              <a:cs typeface="Calibri"/>
            </a:endParaRPr>
          </a:p>
          <a:p>
            <a:pPr marL="457200" indent="-457200">
              <a:spcBef>
                <a:spcPct val="20000"/>
              </a:spcBef>
              <a:buFont typeface="Arial,Sans-Serif"/>
              <a:buChar char="•"/>
            </a:pPr>
            <a:r>
              <a:rPr lang="en-US" dirty="0"/>
              <a:t>Welcome Video from IUPAC (See the GWB Information Page for the link)</a:t>
            </a:r>
            <a:endParaRPr lang="en-US" dirty="0">
              <a:cs typeface="Calibri"/>
            </a:endParaRPr>
          </a:p>
          <a:p>
            <a:pPr marL="457200" indent="-457200">
              <a:spcBef>
                <a:spcPct val="20000"/>
              </a:spcBef>
              <a:buFont typeface="Arial,Sans-Serif"/>
              <a:buChar char="•"/>
            </a:pPr>
            <a:r>
              <a:rPr lang="en-US" dirty="0"/>
              <a:t>Good Morning Video from Wiley (</a:t>
            </a:r>
            <a:r>
              <a:rPr lang="en-US" dirty="0">
                <a:hlinkClick r:id="rId4"/>
              </a:rPr>
              <a:t>https://iupac365-my.sharepoint.com/:v:/g/personal/globalbreakfast_iupac_org/EZsD8cJnnBxJiQhd8rKYIJ0Bbx4Lu8JOcIKIasVOl2mDvg?e=K0TJFq) </a:t>
            </a:r>
            <a:endParaRPr lang="en-US" dirty="0"/>
          </a:p>
          <a:p>
            <a:pPr marL="457200" indent="-457200">
              <a:spcBef>
                <a:spcPct val="20000"/>
              </a:spcBef>
              <a:buFont typeface="Arial,Sans-Serif"/>
              <a:buChar char="•"/>
            </a:pPr>
            <a:r>
              <a:rPr lang="en-US" dirty="0"/>
              <a:t>Attendees and organizers please add your photos (</a:t>
            </a:r>
            <a:r>
              <a:rPr lang="en-US" dirty="0">
                <a:hlinkClick r:id="rId5"/>
              </a:rPr>
              <a:t>https://www.flickr.com/groups/iupacgwb/)</a:t>
            </a:r>
            <a:r>
              <a:rPr lang="en-US" dirty="0"/>
              <a:t> especially one good group photo, and videos to the Flickr IUPAC Global Women's Breakfast Group. Instructions for uploading photos and videos to Flickr is available in the "Promotional Materials" section of the GWB website.  </a:t>
            </a:r>
            <a:endParaRPr lang="en-US" dirty="0">
              <a:cs typeface="Calibri"/>
            </a:endParaRPr>
          </a:p>
          <a:p>
            <a:pPr>
              <a:buFont typeface="Arial"/>
              <a:buChar char="•"/>
            </a:pPr>
            <a:r>
              <a:rPr lang="en-US" i="1" dirty="0"/>
              <a:t>Follow us on </a:t>
            </a:r>
            <a:br>
              <a:rPr lang="en-US" i="1" dirty="0">
                <a:cs typeface="+mn-lt"/>
              </a:rPr>
            </a:br>
            <a:r>
              <a:rPr lang="en-US" i="1" dirty="0"/>
              <a:t>Twitter @</a:t>
            </a:r>
            <a:r>
              <a:rPr lang="en-US" i="1" dirty="0" err="1"/>
              <a:t>iupac</a:t>
            </a:r>
            <a:r>
              <a:rPr lang="en-US" i="1" dirty="0"/>
              <a:t> </a:t>
            </a:r>
            <a:r>
              <a:rPr lang="en-US" dirty="0">
                <a:hlinkClick r:id="rId6"/>
              </a:rPr>
              <a:t>https://twitter.com/IUPAC</a:t>
            </a:r>
            <a:r>
              <a:rPr lang="en-US" dirty="0"/>
              <a:t> </a:t>
            </a:r>
          </a:p>
          <a:p>
            <a:pPr>
              <a:buFont typeface="Arial"/>
              <a:buChar char="•"/>
            </a:pPr>
            <a:r>
              <a:rPr lang="en-US" i="1" dirty="0"/>
              <a:t>Facebook - </a:t>
            </a:r>
            <a:r>
              <a:rPr lang="en-US" i="1" dirty="0">
                <a:hlinkClick r:id="rId7"/>
              </a:rPr>
              <a:t>https://www.facebook.com/IUPAC.org</a:t>
            </a:r>
            <a:r>
              <a:rPr lang="en-US" i="1" dirty="0"/>
              <a:t> </a:t>
            </a:r>
            <a:endParaRPr lang="en-US">
              <a:cs typeface="Calibri"/>
            </a:endParaRPr>
          </a:p>
          <a:p>
            <a:pPr>
              <a:buFont typeface="Arial"/>
              <a:buChar char="•"/>
            </a:pPr>
            <a:r>
              <a:rPr lang="en-US" i="1" dirty="0"/>
              <a:t>Instagram – </a:t>
            </a:r>
            <a:r>
              <a:rPr lang="en-US" i="1" dirty="0">
                <a:hlinkClick r:id="rId8"/>
              </a:rPr>
              <a:t>https://www.instagram.com/iupac.global.womens.breakfast/</a:t>
            </a:r>
            <a:endParaRPr lang="en-US">
              <a:cs typeface="Calibri"/>
            </a:endParaRPr>
          </a:p>
          <a:p>
            <a:pPr>
              <a:buFont typeface="Arial"/>
              <a:buChar char="•"/>
            </a:pPr>
            <a:r>
              <a:rPr lang="en-US" i="1" dirty="0"/>
              <a:t>LinkedIn - </a:t>
            </a:r>
            <a:r>
              <a:rPr lang="en-US" i="1" dirty="0">
                <a:hlinkClick r:id="rId9"/>
              </a:rPr>
              <a:t>https://www.linkedin.com/company/iupac</a:t>
            </a:r>
            <a:r>
              <a:rPr lang="en-US" i="1" dirty="0"/>
              <a:t> </a:t>
            </a:r>
            <a:endParaRPr lang="en-US">
              <a:cs typeface="Calibri"/>
            </a:endParaRPr>
          </a:p>
          <a:p>
            <a:pPr>
              <a:buFont typeface="Arial"/>
              <a:buChar char="•"/>
            </a:pPr>
            <a:r>
              <a:rPr lang="en-US" i="1" dirty="0"/>
              <a:t>Flickr - </a:t>
            </a:r>
            <a:r>
              <a:rPr lang="en-US" i="1" dirty="0">
                <a:hlinkClick r:id="rId10"/>
              </a:rPr>
              <a:t>https://www.flickr.com/groups/globalbreakfast/</a:t>
            </a:r>
            <a:r>
              <a:rPr lang="en-US" i="1" dirty="0"/>
              <a:t> </a:t>
            </a:r>
            <a:endParaRPr lang="en-US">
              <a:cs typeface="Calibri"/>
            </a:endParaRPr>
          </a:p>
          <a:p>
            <a:pPr marL="457200" indent="-457200">
              <a:spcBef>
                <a:spcPct val="20000"/>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21562D8-230D-CB49-AE1B-A1C07C09C360}" type="slidenum">
              <a:rPr lang="en-US" smtClean="0"/>
              <a:t>14</a:t>
            </a:fld>
            <a:endParaRPr lang="en-US"/>
          </a:p>
        </p:txBody>
      </p:sp>
    </p:spTree>
    <p:extLst>
      <p:ext uri="{BB962C8B-B14F-4D97-AF65-F5344CB8AC3E}">
        <p14:creationId xmlns:p14="http://schemas.microsoft.com/office/powerpoint/2010/main" val="265503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IUPAC is the globally</a:t>
            </a:r>
            <a:r>
              <a:rPr lang="en-US" baseline="0" dirty="0"/>
              <a:t> recognized</a:t>
            </a:r>
            <a:r>
              <a:rPr lang="en-US" dirty="0"/>
              <a:t> union of chemistry organization. It is often</a:t>
            </a:r>
            <a:r>
              <a:rPr lang="en-US" baseline="0" dirty="0"/>
              <a:t> described as the United Nations of Chemistry. </a:t>
            </a:r>
            <a:r>
              <a:rPr lang="en-US" dirty="0"/>
              <a:t>The Union is made up of Nations or National Adhering Organizations. It is also made up of other associated organizations, company associates, and yes, individual affiliate members. </a:t>
            </a:r>
          </a:p>
        </p:txBody>
      </p:sp>
      <p:sp>
        <p:nvSpPr>
          <p:cNvPr id="4" name="Slide Number Placeholder 3"/>
          <p:cNvSpPr>
            <a:spLocks noGrp="1"/>
          </p:cNvSpPr>
          <p:nvPr>
            <p:ph type="sldNum" sz="quarter" idx="10"/>
          </p:nvPr>
        </p:nvSpPr>
        <p:spPr/>
        <p:txBody>
          <a:bodyPr/>
          <a:lstStyle/>
          <a:p>
            <a:fld id="{521562D8-230D-CB49-AE1B-A1C07C09C360}" type="slidenum">
              <a:rPr lang="en-US" smtClean="0"/>
              <a:t>2</a:t>
            </a:fld>
            <a:endParaRPr lang="en-US"/>
          </a:p>
        </p:txBody>
      </p:sp>
    </p:spTree>
    <p:extLst>
      <p:ext uri="{BB962C8B-B14F-4D97-AF65-F5344CB8AC3E}">
        <p14:creationId xmlns:p14="http://schemas.microsoft.com/office/powerpoint/2010/main" val="213089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IUPAC does its work through a series of divisions and committees. But what really fuels IUPAC are the thousands of volunteer experts who provide their expertise. These experts are supported by a small but dedicated staff at the IUPAC secretariat in Research Triangle Park, North Carolina. </a:t>
            </a:r>
          </a:p>
        </p:txBody>
      </p:sp>
      <p:sp>
        <p:nvSpPr>
          <p:cNvPr id="4" name="Slide Number Placeholder 3"/>
          <p:cNvSpPr>
            <a:spLocks noGrp="1"/>
          </p:cNvSpPr>
          <p:nvPr>
            <p:ph type="sldNum" sz="quarter" idx="10"/>
          </p:nvPr>
        </p:nvSpPr>
        <p:spPr/>
        <p:txBody>
          <a:bodyPr/>
          <a:lstStyle/>
          <a:p>
            <a:fld id="{521562D8-230D-CB49-AE1B-A1C07C09C360}" type="slidenum">
              <a:rPr lang="en-US" smtClean="0"/>
              <a:t>3</a:t>
            </a:fld>
            <a:endParaRPr lang="en-US"/>
          </a:p>
        </p:txBody>
      </p:sp>
    </p:spTree>
    <p:extLst>
      <p:ext uri="{BB962C8B-B14F-4D97-AF65-F5344CB8AC3E}">
        <p14:creationId xmlns:p14="http://schemas.microsoft.com/office/powerpoint/2010/main" val="426852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our IUPAC volunteers was recently quoted as saying, “IUPAC is like an iceberg – most of it is under the surface”. It’s true. Many people don’t know anything about IUPAC, but the impact of IUPAC on the scientific community is enormous. IUPAC provides those fundamental tools that all scientists need to effectively do their work and to effectively work with each other to advance their field of science. </a:t>
            </a:r>
            <a:endParaRPr lang="en-US" dirty="0"/>
          </a:p>
        </p:txBody>
      </p:sp>
      <p:sp>
        <p:nvSpPr>
          <p:cNvPr id="4" name="Slide Number Placeholder 3"/>
          <p:cNvSpPr>
            <a:spLocks noGrp="1"/>
          </p:cNvSpPr>
          <p:nvPr>
            <p:ph type="sldNum" sz="quarter" idx="10"/>
          </p:nvPr>
        </p:nvSpPr>
        <p:spPr/>
        <p:txBody>
          <a:bodyPr/>
          <a:lstStyle/>
          <a:p>
            <a:fld id="{521562D8-230D-CB49-AE1B-A1C07C09C360}" type="slidenum">
              <a:rPr lang="en-US" smtClean="0"/>
              <a:t>4</a:t>
            </a:fld>
            <a:endParaRPr lang="en-US"/>
          </a:p>
        </p:txBody>
      </p:sp>
    </p:spTree>
    <p:extLst>
      <p:ext uri="{BB962C8B-B14F-4D97-AF65-F5344CB8AC3E}">
        <p14:creationId xmlns:p14="http://schemas.microsoft.com/office/powerpoint/2010/main" val="203739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International collaboration among the best scientists is how we will solve our most urgent problems from hunger to climate change. IUPAC is a key player in building a better and brighter future for all humankind through science. Through our collaboration with other organizations, IUPAC is helping to safeguard how chemistry is used, for example through our long-standing cooperation with the Organization for the Prohibition of Chemical Weapons (OPCW), UNESCO, and through our programs to promote safety in the workplace. And in the last decade, IUPAC worked closely with the BIPM (International Bureau of Weights and Measures) towards the revisions of the international system of units, changing the world's definition of the kilogram, and the mole. </a:t>
            </a:r>
          </a:p>
        </p:txBody>
      </p:sp>
      <p:sp>
        <p:nvSpPr>
          <p:cNvPr id="4" name="Slide Number Placeholder 3"/>
          <p:cNvSpPr>
            <a:spLocks noGrp="1"/>
          </p:cNvSpPr>
          <p:nvPr>
            <p:ph type="sldNum" sz="quarter" idx="10"/>
          </p:nvPr>
        </p:nvSpPr>
        <p:spPr/>
        <p:txBody>
          <a:bodyPr/>
          <a:lstStyle/>
          <a:p>
            <a:fld id="{521562D8-230D-CB49-AE1B-A1C07C09C360}" type="slidenum">
              <a:rPr lang="en-US" smtClean="0"/>
              <a:t>5</a:t>
            </a:fld>
            <a:endParaRPr lang="en-US"/>
          </a:p>
        </p:txBody>
      </p:sp>
    </p:spTree>
    <p:extLst>
      <p:ext uri="{BB962C8B-B14F-4D97-AF65-F5344CB8AC3E}">
        <p14:creationId xmlns:p14="http://schemas.microsoft.com/office/powerpoint/2010/main" val="3857749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International Younger Chemists Network is an organization that supports and advocates for younger scientists working across the chemical sciences towards a globally sustainable future. Their vision is to connect and empower younger chemists globally. IYCN is an IUPAC associated organization. Check out their website to find out how to get involved -- they are </a:t>
            </a:r>
            <a:r>
              <a:rPr lang="en-US" dirty="0"/>
              <a:t>currently accepting submissions for the 2020 IYCN Experiment Competition!</a:t>
            </a:r>
          </a:p>
        </p:txBody>
      </p:sp>
      <p:sp>
        <p:nvSpPr>
          <p:cNvPr id="4" name="Slide Number Placeholder 3"/>
          <p:cNvSpPr>
            <a:spLocks noGrp="1"/>
          </p:cNvSpPr>
          <p:nvPr>
            <p:ph type="sldNum" sz="quarter" idx="10"/>
          </p:nvPr>
        </p:nvSpPr>
        <p:spPr/>
        <p:txBody>
          <a:bodyPr/>
          <a:lstStyle/>
          <a:p>
            <a:fld id="{521562D8-230D-CB49-AE1B-A1C07C09C360}" type="slidenum">
              <a:rPr lang="en-US" smtClean="0"/>
              <a:t>6</a:t>
            </a:fld>
            <a:endParaRPr lang="en-US"/>
          </a:p>
        </p:txBody>
      </p:sp>
    </p:spTree>
    <p:extLst>
      <p:ext uri="{BB962C8B-B14F-4D97-AF65-F5344CB8AC3E}">
        <p14:creationId xmlns:p14="http://schemas.microsoft.com/office/powerpoint/2010/main" val="3375613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Distinguished Women in Chemistry or Chemical Engineering awards program, initiated as part of the 2011 International Year of Chemistry celebrations, was created to acknowledge and promote the work of women chemists/chemical engineers worldwide. These 12 awardees are selected each biennium based on excellence in basic or applied research, distinguished accomplishments in teaching or education, or demonstrated leadership or managerial excellence in the chemical sciences. The Awards Committee has been particularly interested in nominees with a history of leadership and/or community service during their careers. </a:t>
            </a:r>
          </a:p>
        </p:txBody>
      </p:sp>
      <p:sp>
        <p:nvSpPr>
          <p:cNvPr id="4" name="Slide Number Placeholder 3"/>
          <p:cNvSpPr>
            <a:spLocks noGrp="1"/>
          </p:cNvSpPr>
          <p:nvPr>
            <p:ph type="sldNum" sz="quarter" idx="10"/>
          </p:nvPr>
        </p:nvSpPr>
        <p:spPr/>
        <p:txBody>
          <a:bodyPr/>
          <a:lstStyle/>
          <a:p>
            <a:fld id="{521562D8-230D-CB49-AE1B-A1C07C09C360}" type="slidenum">
              <a:rPr lang="en-US" smtClean="0"/>
              <a:t>7</a:t>
            </a:fld>
            <a:endParaRPr lang="en-US"/>
          </a:p>
        </p:txBody>
      </p:sp>
    </p:spTree>
    <p:extLst>
      <p:ext uri="{BB962C8B-B14F-4D97-AF65-F5344CB8AC3E}">
        <p14:creationId xmlns:p14="http://schemas.microsoft.com/office/powerpoint/2010/main" val="391890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the 100</a:t>
            </a:r>
            <a:r>
              <a:rPr lang="en-US" baseline="30000" dirty="0"/>
              <a:t>th</a:t>
            </a:r>
            <a:r>
              <a:rPr lang="en-US" dirty="0"/>
              <a:t> anniversary of the founding of IUPAC, the Union celebrated with a number of activities including the Periodic Table of Younger Chemists, IUPAC Stories, The Periodic Table Challenge, and the Global Women’s Breakfast. In July, scientists from around the world came to Paris for the World Chemistry Congress and the IUPAC100 celebration. </a:t>
            </a:r>
          </a:p>
        </p:txBody>
      </p:sp>
      <p:sp>
        <p:nvSpPr>
          <p:cNvPr id="4" name="Slide Number Placeholder 3"/>
          <p:cNvSpPr>
            <a:spLocks noGrp="1"/>
          </p:cNvSpPr>
          <p:nvPr>
            <p:ph type="sldNum" sz="quarter" idx="10"/>
          </p:nvPr>
        </p:nvSpPr>
        <p:spPr/>
        <p:txBody>
          <a:bodyPr/>
          <a:lstStyle/>
          <a:p>
            <a:fld id="{521562D8-230D-CB49-AE1B-A1C07C09C360}" type="slidenum">
              <a:rPr lang="en-US" smtClean="0"/>
              <a:t>8</a:t>
            </a:fld>
            <a:endParaRPr lang="en-US"/>
          </a:p>
        </p:txBody>
      </p:sp>
    </p:spTree>
    <p:extLst>
      <p:ext uri="{BB962C8B-B14F-4D97-AF65-F5344CB8AC3E}">
        <p14:creationId xmlns:p14="http://schemas.microsoft.com/office/powerpoint/2010/main" val="3362998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Bef>
                <a:spcPct val="20000"/>
              </a:spcBef>
              <a:buFont typeface="Arial,Sans-Serif"/>
              <a:buChar char="•"/>
            </a:pPr>
            <a:r>
              <a:rPr lang="en-US" dirty="0"/>
              <a:t>Become an IUPAC Affiliate Member (</a:t>
            </a:r>
            <a:r>
              <a:rPr lang="en-US" dirty="0">
                <a:hlinkClick r:id="rId3"/>
              </a:rPr>
              <a:t>https://iupac.org/home/registration-options/</a:t>
            </a:r>
            <a:r>
              <a:rPr lang="en-US" dirty="0"/>
              <a:t>)</a:t>
            </a:r>
          </a:p>
          <a:p>
            <a:pPr marL="457200" indent="-457200">
              <a:spcBef>
                <a:spcPct val="20000"/>
              </a:spcBef>
              <a:buFont typeface="Arial"/>
              <a:buChar char="•"/>
            </a:pPr>
            <a:r>
              <a:rPr lang="en-US" dirty="0"/>
              <a:t>Apply for the IUPAC-Solvay Prize for Young Chemists by February 15 (</a:t>
            </a:r>
            <a:r>
              <a:rPr lang="en-US" dirty="0">
                <a:hlinkClick r:id="rId4"/>
              </a:rPr>
              <a:t>https://iupac.org/2020-iupac-solvay-international-award-for-young-chemists/</a:t>
            </a:r>
            <a:r>
              <a:rPr lang="en-US" dirty="0"/>
              <a:t>)</a:t>
            </a:r>
            <a:endParaRPr lang="en-US" dirty="0">
              <a:cs typeface="Calibri"/>
            </a:endParaRPr>
          </a:p>
          <a:p>
            <a:pPr marL="457200" indent="-457200">
              <a:spcBef>
                <a:spcPct val="20000"/>
              </a:spcBef>
              <a:buFont typeface="Arial,Sans-Serif"/>
              <a:buChar char="•"/>
            </a:pPr>
            <a:r>
              <a:rPr lang="en-US" dirty="0"/>
              <a:t>Apply for the CHEMRAWN prize for Green Chemistry (</a:t>
            </a:r>
            <a:r>
              <a:rPr lang="en-US" dirty="0">
                <a:hlinkClick r:id="rId5"/>
              </a:rPr>
              <a:t>https://iupac.org/2020-chemrawn-vii-prize-for-green-chemistry-call-for-nominations/</a:t>
            </a:r>
            <a:r>
              <a:rPr lang="en-US" dirty="0"/>
              <a:t>)</a:t>
            </a:r>
            <a:endParaRPr lang="en-US" dirty="0">
              <a:cs typeface="Calibri"/>
            </a:endParaRPr>
          </a:p>
          <a:p>
            <a:pPr marL="457200" indent="-457200">
              <a:spcBef>
                <a:spcPct val="20000"/>
              </a:spcBef>
              <a:buFont typeface="Arial"/>
              <a:buChar char="•"/>
            </a:pPr>
            <a:r>
              <a:rPr lang="en-US" dirty="0"/>
              <a:t>Submit your ideas for the Top Ten Emerging Technologies (</a:t>
            </a:r>
            <a:r>
              <a:rPr lang="en-US" dirty="0">
                <a:hlinkClick r:id="rId6"/>
              </a:rPr>
              <a:t>https://iupac.org/what-we-do/top-ten/</a:t>
            </a:r>
            <a:r>
              <a:rPr lang="en-US" dirty="0"/>
              <a:t>)</a:t>
            </a:r>
            <a:endParaRPr lang="en-US" dirty="0">
              <a:cs typeface="Calibri"/>
            </a:endParaRPr>
          </a:p>
          <a:p>
            <a:pPr marL="457200" indent="-457200">
              <a:spcBef>
                <a:spcPct val="20000"/>
              </a:spcBef>
              <a:buFont typeface="Arial"/>
              <a:buChar char="•"/>
            </a:pPr>
            <a:r>
              <a:rPr lang="en-US" dirty="0">
                <a:cs typeface="Calibri"/>
              </a:rPr>
              <a:t>Check out all the IUPAC Awards at </a:t>
            </a:r>
            <a:r>
              <a:rPr lang="en-US" dirty="0">
                <a:hlinkClick r:id="rId7"/>
              </a:rPr>
              <a:t>https://iupac.org/category/awards/</a:t>
            </a:r>
            <a:r>
              <a:rPr lang="en-US" dirty="0"/>
              <a:t> </a:t>
            </a:r>
          </a:p>
          <a:p>
            <a:pPr marL="457200" indent="-457200">
              <a:spcBef>
                <a:spcPct val="20000"/>
              </a:spcBef>
              <a:buFont typeface="Arial,Sans-Serif"/>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521562D8-230D-CB49-AE1B-A1C07C09C360}" type="slidenum">
              <a:rPr lang="en-US" smtClean="0"/>
              <a:t>9</a:t>
            </a:fld>
            <a:endParaRPr lang="en-US"/>
          </a:p>
        </p:txBody>
      </p:sp>
    </p:spTree>
    <p:extLst>
      <p:ext uri="{BB962C8B-B14F-4D97-AF65-F5344CB8AC3E}">
        <p14:creationId xmlns:p14="http://schemas.microsoft.com/office/powerpoint/2010/main" val="78204415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4961756-466F-42D5-A7AB-47236D8F61AA}"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FBC98-C175-4A47-A614-CAC2AF39FB6E}" type="slidenum">
              <a:rPr lang="en-US" smtClean="0"/>
              <a:t>‹#›</a:t>
            </a:fld>
            <a:endParaRPr lang="en-US"/>
          </a:p>
        </p:txBody>
      </p:sp>
      <p:pic>
        <p:nvPicPr>
          <p:cNvPr id="7170" name="Picture 2" descr="Image result for iupac logo"/>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t="45592" b="48354"/>
          <a:stretch/>
        </p:blipFill>
        <p:spPr bwMode="auto">
          <a:xfrm>
            <a:off x="0" y="4708022"/>
            <a:ext cx="9144000" cy="4410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rotWithShape="1">
          <a:blip r:embed="rId4"/>
          <a:srcRect b="12963"/>
          <a:stretch/>
        </p:blipFill>
        <p:spPr>
          <a:xfrm>
            <a:off x="0" y="-4293"/>
            <a:ext cx="9144000" cy="484713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77964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61756-466F-42D5-A7AB-47236D8F61AA}"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169700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61756-466F-42D5-A7AB-47236D8F61AA}"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3628526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3648075"/>
            <a:ext cx="6616700" cy="866775"/>
          </a:xfrm>
        </p:spPr>
        <p:txBody>
          <a:bodyPr lIns="0" tIns="0" rIns="0">
            <a:noAutofit/>
          </a:bodyPr>
          <a:lstStyle>
            <a:lvl1pPr marL="0" indent="0" algn="l">
              <a:buNone/>
              <a:defRPr b="0" i="0">
                <a:solidFill>
                  <a:schemeClr val="tx1">
                    <a:tint val="75000"/>
                  </a:schemeClr>
                </a:solidFill>
                <a:latin typeface="Corbel"/>
                <a:cs typeface="Corbe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8" name="Text Placeholder 4"/>
          <p:cNvSpPr>
            <a:spLocks noGrp="1"/>
          </p:cNvSpPr>
          <p:nvPr>
            <p:ph type="body" sz="quarter" idx="12" hasCustomPrompt="1"/>
          </p:nvPr>
        </p:nvSpPr>
        <p:spPr>
          <a:xfrm>
            <a:off x="2070100" y="2400300"/>
            <a:ext cx="6616700" cy="1257300"/>
          </a:xfrm>
        </p:spPr>
        <p:txBody>
          <a:bodyPr/>
          <a:lstStyle>
            <a:lvl1pPr marL="0" indent="0" algn="l">
              <a:buNone/>
              <a:defRPr sz="3000" b="1">
                <a:solidFill>
                  <a:schemeClr val="bg1"/>
                </a:solidFill>
                <a:latin typeface="+mj-lt"/>
              </a:defRPr>
            </a:lvl1pPr>
          </a:lstStyle>
          <a:p>
            <a:pPr lvl="0"/>
            <a:r>
              <a:rPr lang="en-US"/>
              <a:t>Click to edit Main 2-Line Title styles</a:t>
            </a:r>
          </a:p>
        </p:txBody>
      </p:sp>
      <p:pic>
        <p:nvPicPr>
          <p:cNvPr id="5" name="Picture 4"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050602" y="2050604"/>
            <a:ext cx="5143501" cy="1042295"/>
          </a:xfrm>
          <a:prstGeom prst="rect">
            <a:avLst/>
          </a:prstGeom>
        </p:spPr>
      </p:pic>
    </p:spTree>
    <p:extLst>
      <p:ext uri="{BB962C8B-B14F-4D97-AF65-F5344CB8AC3E}">
        <p14:creationId xmlns:p14="http://schemas.microsoft.com/office/powerpoint/2010/main" val="39363909"/>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Line Title &amp; Subtitle Slide">
    <p:bg>
      <p:bgPr>
        <a:solidFill>
          <a:schemeClr val="tx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070100" y="3648075"/>
            <a:ext cx="6616700" cy="866775"/>
          </a:xfrm>
        </p:spPr>
        <p:txBody>
          <a:bodyPr lIns="0" tIns="0" rIns="0">
            <a:noAutofit/>
          </a:bodyPr>
          <a:lstStyle>
            <a:lvl1pPr marL="0" indent="0" algn="l">
              <a:buNone/>
              <a:defRPr b="0" i="0">
                <a:solidFill>
                  <a:schemeClr val="tx1">
                    <a:tint val="75000"/>
                  </a:schemeClr>
                </a:solidFill>
                <a:latin typeface="Corbel"/>
                <a:cs typeface="Corbe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8" name="Text Placeholder 4"/>
          <p:cNvSpPr>
            <a:spLocks noGrp="1"/>
          </p:cNvSpPr>
          <p:nvPr>
            <p:ph type="body" sz="quarter" idx="12" hasCustomPrompt="1"/>
          </p:nvPr>
        </p:nvSpPr>
        <p:spPr>
          <a:xfrm>
            <a:off x="2070100" y="2400300"/>
            <a:ext cx="6616700" cy="1257300"/>
          </a:xfrm>
        </p:spPr>
        <p:txBody>
          <a:bodyPr/>
          <a:lstStyle>
            <a:lvl1pPr marL="0" indent="0" algn="l">
              <a:buNone/>
              <a:defRPr sz="3000" b="1">
                <a:solidFill>
                  <a:schemeClr val="bg1"/>
                </a:solidFill>
                <a:latin typeface="+mj-lt"/>
              </a:defRPr>
            </a:lvl1pPr>
          </a:lstStyle>
          <a:p>
            <a:pPr lvl="0"/>
            <a:r>
              <a:rPr lang="en-US" dirty="0"/>
              <a:t>Click to edit Main 2-Line Title styles</a:t>
            </a:r>
          </a:p>
        </p:txBody>
      </p:sp>
      <p:pic>
        <p:nvPicPr>
          <p:cNvPr id="5" name="Picture 4" descr="lUPAC_blocks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050602" y="2050604"/>
            <a:ext cx="5143501" cy="1042295"/>
          </a:xfrm>
          <a:prstGeom prst="rect">
            <a:avLst/>
          </a:prstGeom>
        </p:spPr>
      </p:pic>
      <p:pic>
        <p:nvPicPr>
          <p:cNvPr id="4" name="Picture 3">
            <a:extLst>
              <a:ext uri="{FF2B5EF4-FFF2-40B4-BE49-F238E27FC236}">
                <a16:creationId xmlns:a16="http://schemas.microsoft.com/office/drawing/2014/main" id="{8165FF21-70C6-4907-948A-F411ACA9AD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9066" y="230291"/>
            <a:ext cx="1486033" cy="1451231"/>
          </a:xfrm>
          <a:prstGeom prst="rect">
            <a:avLst/>
          </a:prstGeom>
        </p:spPr>
      </p:pic>
    </p:spTree>
    <p:extLst>
      <p:ext uri="{BB962C8B-B14F-4D97-AF65-F5344CB8AC3E}">
        <p14:creationId xmlns:p14="http://schemas.microsoft.com/office/powerpoint/2010/main" val="546548437"/>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4961756-466F-42D5-A7AB-47236D8F61AA}"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454234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961756-466F-42D5-A7AB-47236D8F61AA}" type="datetimeFigureOut">
              <a:rPr lang="en-US" smtClean="0"/>
              <a:t>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1471688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4961756-466F-42D5-A7AB-47236D8F61AA}"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4270104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4961756-466F-42D5-A7AB-47236D8F61AA}" type="datetimeFigureOut">
              <a:rPr lang="en-US" smtClean="0"/>
              <a:t>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3699228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4961756-466F-42D5-A7AB-47236D8F61AA}" type="datetimeFigureOut">
              <a:rPr lang="en-US" smtClean="0"/>
              <a:t>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122175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61756-466F-42D5-A7AB-47236D8F61AA}" type="datetimeFigureOut">
              <a:rPr lang="en-US" smtClean="0"/>
              <a:t>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44603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961756-466F-42D5-A7AB-47236D8F61AA}"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2160642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4961756-466F-42D5-A7AB-47236D8F61AA}" type="datetimeFigureOut">
              <a:rPr lang="en-US" smtClean="0"/>
              <a:t>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FFBC98-C175-4A47-A614-CAC2AF39FB6E}" type="slidenum">
              <a:rPr lang="en-US" smtClean="0"/>
              <a:t>‹#›</a:t>
            </a:fld>
            <a:endParaRPr lang="en-US"/>
          </a:p>
        </p:txBody>
      </p:sp>
    </p:spTree>
    <p:extLst>
      <p:ext uri="{BB962C8B-B14F-4D97-AF65-F5344CB8AC3E}">
        <p14:creationId xmlns:p14="http://schemas.microsoft.com/office/powerpoint/2010/main" val="962446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4961756-466F-42D5-A7AB-47236D8F61AA}" type="datetimeFigureOut">
              <a:rPr lang="en-US" smtClean="0"/>
              <a:t>2/7/2020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3FFBC98-C175-4A47-A614-CAC2AF39FB6E}" type="slidenum">
              <a:rPr lang="en-US" smtClean="0"/>
              <a:t>‹#›</a:t>
            </a:fld>
            <a:endParaRPr lang="en-US"/>
          </a:p>
        </p:txBody>
      </p:sp>
    </p:spTree>
    <p:extLst>
      <p:ext uri="{BB962C8B-B14F-4D97-AF65-F5344CB8AC3E}">
        <p14:creationId xmlns:p14="http://schemas.microsoft.com/office/powerpoint/2010/main" val="3656089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gif"/><Relationship Id="rId4" Type="http://schemas.openxmlformats.org/officeDocument/2006/relationships/image" Target="../media/image20.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tif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516A89-70E4-4616-87CB-15D2960F9A2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12909"/>
          <a:stretch/>
        </p:blipFill>
        <p:spPr>
          <a:xfrm>
            <a:off x="1053961" y="0"/>
            <a:ext cx="8090039" cy="5143500"/>
          </a:xfrm>
          <a:prstGeom prst="rect">
            <a:avLst/>
          </a:prstGeom>
        </p:spPr>
      </p:pic>
      <p:pic>
        <p:nvPicPr>
          <p:cNvPr id="2" name="Picture 2" descr="A picture containing drawing&#10;&#10;Description generated with very high confidence">
            <a:extLst>
              <a:ext uri="{FF2B5EF4-FFF2-40B4-BE49-F238E27FC236}">
                <a16:creationId xmlns:a16="http://schemas.microsoft.com/office/drawing/2014/main" id="{7FAB92BB-727B-4BBC-84F6-FA061EE94ED2}"/>
              </a:ext>
            </a:extLst>
          </p:cNvPr>
          <p:cNvPicPr>
            <a:picLocks noChangeAspect="1"/>
          </p:cNvPicPr>
          <p:nvPr/>
        </p:nvPicPr>
        <p:blipFill>
          <a:blip r:embed="rId4"/>
          <a:stretch>
            <a:fillRect/>
          </a:stretch>
        </p:blipFill>
        <p:spPr>
          <a:xfrm>
            <a:off x="6221324" y="208919"/>
            <a:ext cx="2461846" cy="2404230"/>
          </a:xfrm>
          <a:prstGeom prst="rect">
            <a:avLst/>
          </a:prstGeom>
        </p:spPr>
      </p:pic>
      <p:sp>
        <p:nvSpPr>
          <p:cNvPr id="10" name="TextBox 9">
            <a:extLst>
              <a:ext uri="{FF2B5EF4-FFF2-40B4-BE49-F238E27FC236}">
                <a16:creationId xmlns:a16="http://schemas.microsoft.com/office/drawing/2014/main" id="{E9FEF171-95E6-450E-9C62-D2E56A311DDE}"/>
              </a:ext>
            </a:extLst>
          </p:cNvPr>
          <p:cNvSpPr txBox="1"/>
          <p:nvPr/>
        </p:nvSpPr>
        <p:spPr>
          <a:xfrm>
            <a:off x="2155370" y="255500"/>
            <a:ext cx="4330839" cy="1200329"/>
          </a:xfrm>
          <a:prstGeom prst="rect">
            <a:avLst/>
          </a:prstGeom>
          <a:noFill/>
        </p:spPr>
        <p:txBody>
          <a:bodyPr wrap="square" rtlCol="0">
            <a:spAutoFit/>
          </a:bodyPr>
          <a:lstStyle/>
          <a:p>
            <a:r>
              <a:rPr lang="en-US" sz="7200" b="1" dirty="0">
                <a:solidFill>
                  <a:schemeClr val="bg1"/>
                </a:solidFill>
                <a:latin typeface="Lucida Sans" panose="020B0602030504020204" pitchFamily="34" charset="0"/>
              </a:rPr>
              <a:t>Global</a:t>
            </a:r>
          </a:p>
        </p:txBody>
      </p:sp>
      <p:sp>
        <p:nvSpPr>
          <p:cNvPr id="11" name="TextBox 10">
            <a:extLst>
              <a:ext uri="{FF2B5EF4-FFF2-40B4-BE49-F238E27FC236}">
                <a16:creationId xmlns:a16="http://schemas.microsoft.com/office/drawing/2014/main" id="{61489065-4712-4D22-B7F7-BEEFA5852E0D}"/>
              </a:ext>
            </a:extLst>
          </p:cNvPr>
          <p:cNvSpPr txBox="1"/>
          <p:nvPr/>
        </p:nvSpPr>
        <p:spPr>
          <a:xfrm>
            <a:off x="1436915" y="1330023"/>
            <a:ext cx="5237980" cy="1200329"/>
          </a:xfrm>
          <a:prstGeom prst="rect">
            <a:avLst/>
          </a:prstGeom>
          <a:noFill/>
        </p:spPr>
        <p:txBody>
          <a:bodyPr wrap="square" rtlCol="0">
            <a:spAutoFit/>
          </a:bodyPr>
          <a:lstStyle/>
          <a:p>
            <a:r>
              <a:rPr lang="en-US" sz="7200" b="1" dirty="0">
                <a:solidFill>
                  <a:schemeClr val="bg1"/>
                </a:solidFill>
                <a:latin typeface="Lucida Sans" panose="020B0602030504020204" pitchFamily="34" charset="0"/>
              </a:rPr>
              <a:t>Women’s</a:t>
            </a:r>
          </a:p>
        </p:txBody>
      </p:sp>
      <p:sp>
        <p:nvSpPr>
          <p:cNvPr id="12" name="TextBox 11">
            <a:extLst>
              <a:ext uri="{FF2B5EF4-FFF2-40B4-BE49-F238E27FC236}">
                <a16:creationId xmlns:a16="http://schemas.microsoft.com/office/drawing/2014/main" id="{6A2045CE-0356-4BFC-9453-A9C42A5D13DB}"/>
              </a:ext>
            </a:extLst>
          </p:cNvPr>
          <p:cNvSpPr txBox="1"/>
          <p:nvPr/>
        </p:nvSpPr>
        <p:spPr>
          <a:xfrm>
            <a:off x="2351316" y="2324636"/>
            <a:ext cx="5237980" cy="1200329"/>
          </a:xfrm>
          <a:prstGeom prst="rect">
            <a:avLst/>
          </a:prstGeom>
          <a:noFill/>
        </p:spPr>
        <p:txBody>
          <a:bodyPr wrap="square" rtlCol="0">
            <a:spAutoFit/>
          </a:bodyPr>
          <a:lstStyle/>
          <a:p>
            <a:r>
              <a:rPr lang="en-US" sz="7200" b="1" dirty="0">
                <a:solidFill>
                  <a:schemeClr val="bg1"/>
                </a:solidFill>
                <a:latin typeface="Lucida Sans" panose="020B0602030504020204" pitchFamily="34" charset="0"/>
              </a:rPr>
              <a:t>Breakfast</a:t>
            </a:r>
          </a:p>
        </p:txBody>
      </p:sp>
      <p:sp>
        <p:nvSpPr>
          <p:cNvPr id="13" name="TextBox 12">
            <a:extLst>
              <a:ext uri="{FF2B5EF4-FFF2-40B4-BE49-F238E27FC236}">
                <a16:creationId xmlns:a16="http://schemas.microsoft.com/office/drawing/2014/main" id="{9D58F2E0-35C9-4947-B392-F55895368364}"/>
              </a:ext>
            </a:extLst>
          </p:cNvPr>
          <p:cNvSpPr txBox="1"/>
          <p:nvPr/>
        </p:nvSpPr>
        <p:spPr>
          <a:xfrm>
            <a:off x="2423887" y="3487139"/>
            <a:ext cx="3461656" cy="1200329"/>
          </a:xfrm>
          <a:prstGeom prst="rect">
            <a:avLst/>
          </a:prstGeom>
          <a:noFill/>
        </p:spPr>
        <p:txBody>
          <a:bodyPr wrap="square" rtlCol="0">
            <a:spAutoFit/>
          </a:bodyPr>
          <a:lstStyle/>
          <a:p>
            <a:r>
              <a:rPr lang="en-US" sz="7200" b="1" dirty="0">
                <a:solidFill>
                  <a:srgbClr val="A6AA14"/>
                </a:solidFill>
                <a:latin typeface="Lucida Sans" panose="020B0602030504020204" pitchFamily="34" charset="0"/>
              </a:rPr>
              <a:t>2020</a:t>
            </a:r>
          </a:p>
        </p:txBody>
      </p:sp>
    </p:spTree>
    <p:extLst>
      <p:ext uri="{BB962C8B-B14F-4D97-AF65-F5344CB8AC3E}">
        <p14:creationId xmlns:p14="http://schemas.microsoft.com/office/powerpoint/2010/main" val="287257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DCE70A6-608C-4F05-9F02-59FC8DF85DF5}"/>
              </a:ext>
            </a:extLst>
          </p:cNvPr>
          <p:cNvPicPr>
            <a:picLocks noChangeAspect="1"/>
          </p:cNvPicPr>
          <p:nvPr/>
        </p:nvPicPr>
        <p:blipFill rotWithShape="1">
          <a:blip r:embed="rId3"/>
          <a:srcRect l="22193"/>
          <a:stretch/>
        </p:blipFill>
        <p:spPr>
          <a:xfrm>
            <a:off x="1273317" y="1698884"/>
            <a:ext cx="5616767" cy="3315364"/>
          </a:xfrm>
          <a:prstGeom prst="rect">
            <a:avLst/>
          </a:prstGeom>
        </p:spPr>
      </p:pic>
      <p:sp>
        <p:nvSpPr>
          <p:cNvPr id="3" name="Text Placeholder 2"/>
          <p:cNvSpPr>
            <a:spLocks noGrp="1"/>
          </p:cNvSpPr>
          <p:nvPr>
            <p:ph type="body" sz="quarter" idx="12"/>
          </p:nvPr>
        </p:nvSpPr>
        <p:spPr>
          <a:xfrm>
            <a:off x="1273317" y="83470"/>
            <a:ext cx="5981725" cy="1581521"/>
          </a:xfrm>
        </p:spPr>
        <p:txBody>
          <a:bodyPr>
            <a:noAutofit/>
          </a:bodyPr>
          <a:lstStyle/>
          <a:p>
            <a:r>
              <a:rPr lang="en-US" sz="3200" b="0" dirty="0">
                <a:latin typeface="Arial" panose="020B0604020202020204" pitchFamily="34" charset="0"/>
                <a:cs typeface="Arial" panose="020B0604020202020204" pitchFamily="34" charset="0"/>
              </a:rPr>
              <a:t>Last year the IUPAC Global Women’s Breakfast included &gt;200 events in 50 countries</a:t>
            </a:r>
          </a:p>
        </p:txBody>
      </p:sp>
      <p:pic>
        <p:nvPicPr>
          <p:cNvPr id="11" name="Picture 10">
            <a:extLst>
              <a:ext uri="{FF2B5EF4-FFF2-40B4-BE49-F238E27FC236}">
                <a16:creationId xmlns:a16="http://schemas.microsoft.com/office/drawing/2014/main" id="{CD45BF88-6ADD-44C6-99D4-6DDFC91335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8769" y="3797074"/>
            <a:ext cx="353271" cy="353271"/>
          </a:xfrm>
          <a:prstGeom prst="rect">
            <a:avLst/>
          </a:prstGeom>
        </p:spPr>
      </p:pic>
      <p:pic>
        <p:nvPicPr>
          <p:cNvPr id="15" name="Picture 14">
            <a:extLst>
              <a:ext uri="{FF2B5EF4-FFF2-40B4-BE49-F238E27FC236}">
                <a16:creationId xmlns:a16="http://schemas.microsoft.com/office/drawing/2014/main" id="{8136AE8D-09D9-4777-BAB2-48D066AE8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4288" y="2942687"/>
            <a:ext cx="337718" cy="337718"/>
          </a:xfrm>
          <a:prstGeom prst="rect">
            <a:avLst/>
          </a:prstGeom>
        </p:spPr>
      </p:pic>
      <p:cxnSp>
        <p:nvCxnSpPr>
          <p:cNvPr id="18" name="Straight Arrow Connector 17">
            <a:extLst>
              <a:ext uri="{FF2B5EF4-FFF2-40B4-BE49-F238E27FC236}">
                <a16:creationId xmlns:a16="http://schemas.microsoft.com/office/drawing/2014/main" id="{F10CC735-846B-4FC0-BC84-E17483804921}"/>
              </a:ext>
            </a:extLst>
          </p:cNvPr>
          <p:cNvCxnSpPr>
            <a:cxnSpLocks/>
          </p:cNvCxnSpPr>
          <p:nvPr/>
        </p:nvCxnSpPr>
        <p:spPr>
          <a:xfrm flipH="1" flipV="1">
            <a:off x="1599256" y="3414189"/>
            <a:ext cx="4929271" cy="4571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FF1AA2B-7916-4719-BC65-C7F7C3F90F1A}"/>
              </a:ext>
            </a:extLst>
          </p:cNvPr>
          <p:cNvCxnSpPr>
            <a:cxnSpLocks/>
          </p:cNvCxnSpPr>
          <p:nvPr/>
        </p:nvCxnSpPr>
        <p:spPr>
          <a:xfrm flipH="1" flipV="1">
            <a:off x="3629925" y="3432728"/>
            <a:ext cx="2898602" cy="45718"/>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955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CBC30CF-6A23-4102-B00F-C583C3B2E9F4}"/>
              </a:ext>
            </a:extLst>
          </p:cNvPr>
          <p:cNvPicPr>
            <a:picLocks noChangeAspect="1"/>
          </p:cNvPicPr>
          <p:nvPr/>
        </p:nvPicPr>
        <p:blipFill>
          <a:blip r:embed="rId3"/>
          <a:stretch>
            <a:fillRect/>
          </a:stretch>
        </p:blipFill>
        <p:spPr>
          <a:xfrm>
            <a:off x="1162050" y="1602730"/>
            <a:ext cx="6115050" cy="3395365"/>
          </a:xfrm>
          <a:prstGeom prst="rect">
            <a:avLst/>
          </a:prstGeom>
        </p:spPr>
      </p:pic>
      <p:sp>
        <p:nvSpPr>
          <p:cNvPr id="3" name="Text Placeholder 2"/>
          <p:cNvSpPr>
            <a:spLocks noGrp="1"/>
          </p:cNvSpPr>
          <p:nvPr>
            <p:ph type="body" sz="quarter" idx="12"/>
          </p:nvPr>
        </p:nvSpPr>
        <p:spPr>
          <a:xfrm>
            <a:off x="1024163" y="329779"/>
            <a:ext cx="6381775" cy="1581521"/>
          </a:xfrm>
        </p:spPr>
        <p:txBody>
          <a:bodyPr vert="horz" lIns="91440" tIns="45720" rIns="91440" bIns="45720" rtlCol="0" anchor="t">
            <a:noAutofit/>
          </a:bodyPr>
          <a:lstStyle/>
          <a:p>
            <a:r>
              <a:rPr lang="en-US" sz="3200" b="0" dirty="0">
                <a:latin typeface="Arial"/>
                <a:cs typeface="Arial"/>
              </a:rPr>
              <a:t>Today we are focused on “building bonds to create future leaders”</a:t>
            </a:r>
          </a:p>
        </p:txBody>
      </p:sp>
      <p:pic>
        <p:nvPicPr>
          <p:cNvPr id="2" name="Picture 1">
            <a:extLst>
              <a:ext uri="{FF2B5EF4-FFF2-40B4-BE49-F238E27FC236}">
                <a16:creationId xmlns:a16="http://schemas.microsoft.com/office/drawing/2014/main" id="{EC12234D-0CF2-42E1-B683-9B609FDE3475}"/>
              </a:ext>
            </a:extLst>
          </p:cNvPr>
          <p:cNvPicPr>
            <a:picLocks noChangeAspect="1"/>
          </p:cNvPicPr>
          <p:nvPr/>
        </p:nvPicPr>
        <p:blipFill>
          <a:blip r:embed="rId4"/>
          <a:stretch>
            <a:fillRect/>
          </a:stretch>
        </p:blipFill>
        <p:spPr>
          <a:xfrm>
            <a:off x="1861560" y="1909129"/>
            <a:ext cx="4715703" cy="2535345"/>
          </a:xfrm>
          <a:prstGeom prst="rect">
            <a:avLst/>
          </a:prstGeom>
        </p:spPr>
      </p:pic>
    </p:spTree>
    <p:extLst>
      <p:ext uri="{BB962C8B-B14F-4D97-AF65-F5344CB8AC3E}">
        <p14:creationId xmlns:p14="http://schemas.microsoft.com/office/powerpoint/2010/main" val="209878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281338" y="329780"/>
            <a:ext cx="5981725" cy="617708"/>
          </a:xfrm>
        </p:spPr>
        <p:txBody>
          <a:bodyPr vert="horz" lIns="91440" tIns="45720" rIns="91440" bIns="45720" rtlCol="0" anchor="t">
            <a:noAutofit/>
          </a:bodyPr>
          <a:lstStyle/>
          <a:p>
            <a:r>
              <a:rPr lang="en-US" sz="3200" b="0" dirty="0">
                <a:latin typeface="Arial"/>
                <a:cs typeface="Arial"/>
              </a:rPr>
              <a:t>Call to Action Today:</a:t>
            </a:r>
          </a:p>
        </p:txBody>
      </p:sp>
      <p:sp>
        <p:nvSpPr>
          <p:cNvPr id="2" name="Text Placeholder 2">
            <a:extLst>
              <a:ext uri="{FF2B5EF4-FFF2-40B4-BE49-F238E27FC236}">
                <a16:creationId xmlns:a16="http://schemas.microsoft.com/office/drawing/2014/main" id="{98937E70-C694-47E7-BA00-271CFDD93252}"/>
              </a:ext>
            </a:extLst>
          </p:cNvPr>
          <p:cNvSpPr txBox="1">
            <a:spLocks/>
          </p:cNvSpPr>
          <p:nvPr/>
        </p:nvSpPr>
        <p:spPr>
          <a:xfrm>
            <a:off x="1090838" y="1434680"/>
            <a:ext cx="6953275" cy="360855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000" b="1" kern="120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har char="•"/>
            </a:pPr>
            <a:r>
              <a:rPr lang="en-US" sz="2800" b="0" dirty="0">
                <a:latin typeface="Arial"/>
                <a:cs typeface="Arial"/>
              </a:rPr>
              <a:t>Strengthen your bond with someone at your location</a:t>
            </a:r>
            <a:endParaRPr lang="en-US" sz="2800">
              <a:cs typeface="Calibri"/>
            </a:endParaRPr>
          </a:p>
          <a:p>
            <a:pPr marL="457200" indent="-457200">
              <a:buChar char="•"/>
            </a:pPr>
            <a:r>
              <a:rPr lang="en-US" sz="2800" b="0" dirty="0">
                <a:latin typeface="Arial"/>
                <a:cs typeface="Calibri"/>
              </a:rPr>
              <a:t>Reach out to another group and make a new connection</a:t>
            </a:r>
          </a:p>
          <a:p>
            <a:pPr marL="457200" indent="-457200">
              <a:buChar char="•"/>
            </a:pPr>
            <a:r>
              <a:rPr lang="en-US" sz="2800" b="0" dirty="0">
                <a:latin typeface="Arial"/>
                <a:cs typeface="Calibri"/>
              </a:rPr>
              <a:t>Share your knowledge and experiences &amp; help to build new leaders </a:t>
            </a:r>
          </a:p>
          <a:p>
            <a:pPr marL="457200" indent="-457200">
              <a:buChar char="•"/>
            </a:pPr>
            <a:r>
              <a:rPr lang="en-US" sz="2800" b="0" dirty="0">
                <a:latin typeface="Arial"/>
                <a:cs typeface="Calibri"/>
              </a:rPr>
              <a:t>Keep building connections all year</a:t>
            </a:r>
          </a:p>
        </p:txBody>
      </p:sp>
    </p:spTree>
    <p:extLst>
      <p:ext uri="{BB962C8B-B14F-4D97-AF65-F5344CB8AC3E}">
        <p14:creationId xmlns:p14="http://schemas.microsoft.com/office/powerpoint/2010/main" val="285579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273317" y="157412"/>
            <a:ext cx="6147159" cy="617621"/>
          </a:xfrm>
        </p:spPr>
        <p:txBody>
          <a:bodyPr vert="horz" lIns="91440" tIns="45720" rIns="91440" bIns="45720" rtlCol="0" anchor="t">
            <a:noAutofit/>
          </a:bodyPr>
          <a:lstStyle/>
          <a:p>
            <a:r>
              <a:rPr lang="en-US" sz="2800" b="0" dirty="0">
                <a:latin typeface="Arial"/>
                <a:cs typeface="Arial"/>
              </a:rPr>
              <a:t>Plan now to join us in Montreal at the World Chemistry Congress</a:t>
            </a:r>
            <a:endParaRPr lang="en-US" sz="2800" b="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E2416F3-C06E-456A-A9F5-97375F41EF5D}"/>
              </a:ext>
            </a:extLst>
          </p:cNvPr>
          <p:cNvPicPr>
            <a:picLocks noChangeAspect="1"/>
          </p:cNvPicPr>
          <p:nvPr/>
        </p:nvPicPr>
        <p:blipFill>
          <a:blip r:embed="rId3"/>
          <a:stretch>
            <a:fillRect/>
          </a:stretch>
        </p:blipFill>
        <p:spPr>
          <a:xfrm>
            <a:off x="1236220" y="1881350"/>
            <a:ext cx="7268604" cy="2939804"/>
          </a:xfrm>
          <a:prstGeom prst="rect">
            <a:avLst/>
          </a:prstGeom>
        </p:spPr>
      </p:pic>
    </p:spTree>
    <p:extLst>
      <p:ext uri="{BB962C8B-B14F-4D97-AF65-F5344CB8AC3E}">
        <p14:creationId xmlns:p14="http://schemas.microsoft.com/office/powerpoint/2010/main" val="975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244742" y="271712"/>
            <a:ext cx="6147159" cy="646196"/>
          </a:xfrm>
        </p:spPr>
        <p:txBody>
          <a:bodyPr vert="horz" lIns="91440" tIns="45720" rIns="91440" bIns="45720" rtlCol="0" anchor="t">
            <a:noAutofit/>
          </a:bodyPr>
          <a:lstStyle/>
          <a:p>
            <a:r>
              <a:rPr lang="en-US" sz="2800" b="0" dirty="0">
                <a:latin typeface="Arial"/>
                <a:cs typeface="Arial"/>
              </a:rPr>
              <a:t>Resources for Organizers and Attendees</a:t>
            </a:r>
            <a:endParaRPr lang="en-US" sz="2800" b="0" dirty="0">
              <a:latin typeface="Arial" panose="020B060402020202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EE6C7E10-F5A0-445F-B168-E8BAB940F742}"/>
              </a:ext>
            </a:extLst>
          </p:cNvPr>
          <p:cNvSpPr txBox="1">
            <a:spLocks/>
          </p:cNvSpPr>
          <p:nvPr/>
        </p:nvSpPr>
        <p:spPr>
          <a:xfrm>
            <a:off x="1147988" y="1406105"/>
            <a:ext cx="6334150" cy="3608558"/>
          </a:xfrm>
          <a:prstGeom prst="rect">
            <a:avLst/>
          </a:prstGeom>
        </p:spPr>
        <p:txBody>
          <a:bodyPr vert="horz" lIns="91440" tIns="45720" rIns="91440" bIns="45720" rtlCol="0" anchor="t">
            <a:noAutofit/>
          </a:bodyPr>
          <a:lstStyle>
            <a:lvl1pPr marL="0" indent="0" algn="l" defTabSz="914400" rtl="0" eaLnBrk="1" latinLnBrk="0" hangingPunct="1">
              <a:spcBef>
                <a:spcPct val="20000"/>
              </a:spcBef>
              <a:buFont typeface="Arial" panose="020B0604020202020204" pitchFamily="34" charset="0"/>
              <a:buNone/>
              <a:defRPr sz="3000" b="1" kern="120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indent="-457200">
              <a:buChar char="•"/>
            </a:pPr>
            <a:r>
              <a:rPr lang="en-US" sz="2000" b="0" dirty="0">
                <a:latin typeface="Arial"/>
                <a:cs typeface="Arial"/>
              </a:rPr>
              <a:t>Webinar with Mary Garson and Frances </a:t>
            </a:r>
            <a:r>
              <a:rPr lang="en-US" sz="2000" b="0" dirty="0" err="1">
                <a:latin typeface="Arial"/>
                <a:cs typeface="Arial"/>
              </a:rPr>
              <a:t>Separovic</a:t>
            </a:r>
            <a:r>
              <a:rPr lang="en-US" sz="2000" b="0" dirty="0">
                <a:latin typeface="Arial"/>
                <a:cs typeface="Arial"/>
              </a:rPr>
              <a:t> </a:t>
            </a:r>
          </a:p>
          <a:p>
            <a:pPr marL="457200" indent="-457200">
              <a:buChar char="•"/>
            </a:pPr>
            <a:r>
              <a:rPr lang="en-US" sz="2000" b="0" dirty="0">
                <a:latin typeface="Arial"/>
                <a:cs typeface="Arial"/>
              </a:rPr>
              <a:t>Welcome Video from IUPAC</a:t>
            </a:r>
          </a:p>
          <a:p>
            <a:pPr marL="457200" indent="-457200">
              <a:buChar char="•"/>
            </a:pPr>
            <a:r>
              <a:rPr lang="en-US" sz="2000" b="0" dirty="0">
                <a:latin typeface="Arial"/>
                <a:cs typeface="Arial"/>
              </a:rPr>
              <a:t>Good Morning Video from Wiley</a:t>
            </a:r>
          </a:p>
          <a:p>
            <a:pPr marL="457200" indent="-457200">
              <a:buChar char="•"/>
            </a:pPr>
            <a:r>
              <a:rPr lang="en-US" sz="2000" b="0" dirty="0">
                <a:latin typeface="Arial"/>
                <a:cs typeface="Arial"/>
              </a:rPr>
              <a:t>Please Share on Social Media with #GWB2020</a:t>
            </a:r>
          </a:p>
          <a:p>
            <a:pPr marL="457200" indent="-457200">
              <a:buChar char="•"/>
            </a:pPr>
            <a:r>
              <a:rPr lang="en-US" sz="2000" b="0" dirty="0">
                <a:solidFill>
                  <a:schemeClr val="accent6"/>
                </a:solidFill>
                <a:latin typeface="Arial"/>
                <a:cs typeface="Arial"/>
              </a:rPr>
              <a:t>Attendees and organizers please add your photos (especially one good group photo) and videos to the Flickr IUPAC Global Women's Breakfast Group</a:t>
            </a:r>
          </a:p>
          <a:p>
            <a:endParaRPr lang="en-US" sz="2400" b="0" dirty="0">
              <a:latin typeface="Arial"/>
              <a:cs typeface="Arial"/>
            </a:endParaRPr>
          </a:p>
        </p:txBody>
      </p:sp>
    </p:spTree>
    <p:extLst>
      <p:ext uri="{BB962C8B-B14F-4D97-AF65-F5344CB8AC3E}">
        <p14:creationId xmlns:p14="http://schemas.microsoft.com/office/powerpoint/2010/main" val="355551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592487" y="290123"/>
            <a:ext cx="5687544" cy="1257300"/>
          </a:xfrm>
        </p:spPr>
        <p:txBody>
          <a:bodyPr>
            <a:noAutofit/>
          </a:bodyPr>
          <a:lstStyle/>
          <a:p>
            <a:r>
              <a:rPr lang="en-US" sz="3200" b="0" dirty="0">
                <a:latin typeface="Arial" panose="020B0604020202020204" pitchFamily="34" charset="0"/>
                <a:cs typeface="Arial" panose="020B0604020202020204" pitchFamily="34" charset="0"/>
              </a:rPr>
              <a:t>IUPAC is the global union of chemistry organizations</a:t>
            </a:r>
          </a:p>
        </p:txBody>
      </p:sp>
      <p:pic>
        <p:nvPicPr>
          <p:cNvPr id="2" name="Picture 3">
            <a:extLst>
              <a:ext uri="{FF2B5EF4-FFF2-40B4-BE49-F238E27FC236}">
                <a16:creationId xmlns:a16="http://schemas.microsoft.com/office/drawing/2014/main" id="{278E643F-9634-4F2E-BE54-2EF22BC907E0}"/>
              </a:ext>
            </a:extLst>
          </p:cNvPr>
          <p:cNvPicPr>
            <a:picLocks noChangeAspect="1"/>
          </p:cNvPicPr>
          <p:nvPr/>
        </p:nvPicPr>
        <p:blipFill>
          <a:blip r:embed="rId3"/>
          <a:stretch>
            <a:fillRect/>
          </a:stretch>
        </p:blipFill>
        <p:spPr>
          <a:xfrm>
            <a:off x="1500941" y="1783564"/>
            <a:ext cx="6142120" cy="3005122"/>
          </a:xfrm>
          <a:prstGeom prst="rect">
            <a:avLst/>
          </a:prstGeom>
        </p:spPr>
      </p:pic>
    </p:spTree>
    <p:extLst>
      <p:ext uri="{BB962C8B-B14F-4D97-AF65-F5344CB8AC3E}">
        <p14:creationId xmlns:p14="http://schemas.microsoft.com/office/powerpoint/2010/main" val="311680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381023" y="222068"/>
            <a:ext cx="5793500" cy="1257300"/>
          </a:xfrm>
        </p:spPr>
        <p:txBody>
          <a:bodyPr>
            <a:normAutofit/>
          </a:bodyPr>
          <a:lstStyle/>
          <a:p>
            <a:r>
              <a:rPr lang="en-US" sz="3200" b="0" dirty="0">
                <a:latin typeface="Arial" panose="020B0604020202020204" pitchFamily="34" charset="0"/>
                <a:cs typeface="Arial" panose="020B0604020202020204" pitchFamily="34" charset="0"/>
              </a:rPr>
              <a:t>IUPAC is fueled by 1000s of volunteer experts</a:t>
            </a:r>
          </a:p>
        </p:txBody>
      </p:sp>
      <p:sp>
        <p:nvSpPr>
          <p:cNvPr id="4" name="TextBox 3">
            <a:extLst>
              <a:ext uri="{FF2B5EF4-FFF2-40B4-BE49-F238E27FC236}">
                <a16:creationId xmlns:a16="http://schemas.microsoft.com/office/drawing/2014/main" id="{0D96F24F-60A9-451C-8814-108319597441}"/>
              </a:ext>
            </a:extLst>
          </p:cNvPr>
          <p:cNvSpPr txBox="1"/>
          <p:nvPr/>
        </p:nvSpPr>
        <p:spPr>
          <a:xfrm>
            <a:off x="6793184" y="1807952"/>
            <a:ext cx="2115579" cy="3139834"/>
          </a:xfrm>
          <a:prstGeom prst="rect">
            <a:avLst/>
          </a:prstGeom>
          <a:noFill/>
        </p:spPr>
        <p:txBody>
          <a:bodyPr wrap="square" rtlCol="0">
            <a:spAutoFit/>
          </a:bodyPr>
          <a:lstStyle/>
          <a:p>
            <a:pPr>
              <a:lnSpc>
                <a:spcPct val="125000"/>
              </a:lnSpc>
            </a:pPr>
            <a:r>
              <a:rPr lang="en-US" sz="1600" b="1" dirty="0">
                <a:solidFill>
                  <a:schemeClr val="bg1"/>
                </a:solidFill>
                <a:latin typeface="Arial" panose="020B0604020202020204" pitchFamily="34" charset="0"/>
                <a:cs typeface="Arial" panose="020B0604020202020204" pitchFamily="34" charset="0"/>
              </a:rPr>
              <a:t>Divisions:</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Analytical</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Physical</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Environment</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Human Health</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Polymer</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Organic </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Inorganic</a:t>
            </a:r>
          </a:p>
          <a:p>
            <a:pPr marL="342900" indent="-342900">
              <a:lnSpc>
                <a:spcPct val="125000"/>
              </a:lnSpc>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Nomenclature &amp; Terminology</a:t>
            </a:r>
          </a:p>
        </p:txBody>
      </p:sp>
      <p:pic>
        <p:nvPicPr>
          <p:cNvPr id="5" name="Picture 4">
            <a:extLst>
              <a:ext uri="{FF2B5EF4-FFF2-40B4-BE49-F238E27FC236}">
                <a16:creationId xmlns:a16="http://schemas.microsoft.com/office/drawing/2014/main" id="{615332BE-9ADB-4223-A6B9-EA6F99D8E3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146" b="24122"/>
          <a:stretch/>
        </p:blipFill>
        <p:spPr>
          <a:xfrm>
            <a:off x="1293765" y="3800079"/>
            <a:ext cx="1327245" cy="103682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E891937-BC58-4BD1-AF9E-AE2D1B9FB4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93" t="17517" r="13719" b="32237"/>
          <a:stretch/>
        </p:blipFill>
        <p:spPr>
          <a:xfrm>
            <a:off x="3030547" y="1341254"/>
            <a:ext cx="2235377" cy="106781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A4FFABB-6A0C-4C9E-8BDF-44E168921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884" y="1358271"/>
            <a:ext cx="1472570" cy="1052887"/>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BB88FF6-8BEE-4FC4-81F4-5E66C27157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9943" r="454"/>
          <a:stretch/>
        </p:blipFill>
        <p:spPr>
          <a:xfrm>
            <a:off x="4724549" y="4140579"/>
            <a:ext cx="1860591" cy="79599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4ED1C2FE-0E47-4519-AF3E-2C8C2E5736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9108" y="2598554"/>
            <a:ext cx="1518935" cy="101015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FBFD4B6-D5EB-4512-B429-2649F4BAF1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998" t="4937" r="13524" b="8807"/>
          <a:stretch/>
        </p:blipFill>
        <p:spPr>
          <a:xfrm>
            <a:off x="5448018" y="1343385"/>
            <a:ext cx="1179198" cy="106171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637CC95-81C6-4C0B-8EE7-0E16C44454E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22" t="15556" r="47686" b="4173"/>
          <a:stretch/>
        </p:blipFill>
        <p:spPr>
          <a:xfrm>
            <a:off x="1293026" y="2574703"/>
            <a:ext cx="1328302" cy="1031217"/>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815D8E80-EDBF-4718-B84E-A5E79D5547A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9486" t="3129" r="12670" b="6007"/>
          <a:stretch/>
        </p:blipFill>
        <p:spPr>
          <a:xfrm>
            <a:off x="3111534" y="4088954"/>
            <a:ext cx="1168091" cy="909430"/>
          </a:xfrm>
          <a:prstGeom prst="rect">
            <a:avLst/>
          </a:prstGeom>
          <a:ln>
            <a:noFill/>
          </a:ln>
          <a:effectLst>
            <a:outerShdw blurRad="292100" dist="139700" dir="2700000" algn="tl" rotWithShape="0">
              <a:srgbClr val="333333">
                <a:alpha val="65000"/>
              </a:srgbClr>
            </a:outerShdw>
          </a:effectLst>
        </p:spPr>
      </p:pic>
      <p:pic>
        <p:nvPicPr>
          <p:cNvPr id="2" name="Picture 6" descr="A group of people standing in front of a building&#10;&#10;Description generated with very high confidence">
            <a:extLst>
              <a:ext uri="{FF2B5EF4-FFF2-40B4-BE49-F238E27FC236}">
                <a16:creationId xmlns:a16="http://schemas.microsoft.com/office/drawing/2014/main" id="{975F59AF-D821-42B0-8EAD-718582138F9D}"/>
              </a:ext>
            </a:extLst>
          </p:cNvPr>
          <p:cNvPicPr>
            <a:picLocks noChangeAspect="1"/>
          </p:cNvPicPr>
          <p:nvPr/>
        </p:nvPicPr>
        <p:blipFill rotWithShape="1">
          <a:blip r:embed="rId11"/>
          <a:srcRect l="1031" t="31405" r="-1031" b="18182"/>
          <a:stretch/>
        </p:blipFill>
        <p:spPr>
          <a:xfrm>
            <a:off x="2920905" y="2574450"/>
            <a:ext cx="3732392" cy="1409010"/>
          </a:xfrm>
          <a:prstGeom prst="rect">
            <a:avLst/>
          </a:prstGeom>
        </p:spPr>
      </p:pic>
    </p:spTree>
    <p:extLst>
      <p:ext uri="{BB962C8B-B14F-4D97-AF65-F5344CB8AC3E}">
        <p14:creationId xmlns:p14="http://schemas.microsoft.com/office/powerpoint/2010/main" val="132205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592487" y="290123"/>
            <a:ext cx="5705128" cy="1257300"/>
          </a:xfrm>
        </p:spPr>
        <p:txBody>
          <a:bodyPr>
            <a:normAutofit/>
          </a:bodyPr>
          <a:lstStyle/>
          <a:p>
            <a:r>
              <a:rPr lang="en-US" sz="3200" b="0" dirty="0">
                <a:latin typeface="Arial" panose="020B0604020202020204" pitchFamily="34" charset="0"/>
                <a:cs typeface="Arial" panose="020B0604020202020204" pitchFamily="34" charset="0"/>
              </a:rPr>
              <a:t>IUPAC is like an iceberg – much of it is under the surface</a:t>
            </a:r>
          </a:p>
        </p:txBody>
      </p:sp>
      <p:sp>
        <p:nvSpPr>
          <p:cNvPr id="15" name="TextBox 14">
            <a:extLst>
              <a:ext uri="{FF2B5EF4-FFF2-40B4-BE49-F238E27FC236}">
                <a16:creationId xmlns:a16="http://schemas.microsoft.com/office/drawing/2014/main" id="{D03A2D9B-FB56-441A-B972-0122B953037B}"/>
              </a:ext>
            </a:extLst>
          </p:cNvPr>
          <p:cNvSpPr txBox="1"/>
          <p:nvPr/>
        </p:nvSpPr>
        <p:spPr>
          <a:xfrm>
            <a:off x="6242345" y="1934084"/>
            <a:ext cx="2576802"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Big Data Standards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Nomenclature</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Digital identifiers for molecules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Atomic Weights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Units and Terminology</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Mole and Kilogram</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Naming of new elements</a:t>
            </a: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Free Exchange of Scientific Information</a:t>
            </a:r>
          </a:p>
          <a:p>
            <a:endParaRPr lang="en-US" sz="1600" dirty="0">
              <a:solidFill>
                <a:schemeClr val="bg1"/>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D29BB92-E844-40AD-89D6-4AFE71FAEB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486" y="1609167"/>
            <a:ext cx="4610743" cy="2144685"/>
          </a:xfrm>
          <a:prstGeom prst="rect">
            <a:avLst/>
          </a:prstGeom>
        </p:spPr>
      </p:pic>
      <p:pic>
        <p:nvPicPr>
          <p:cNvPr id="14" name="Picture 13">
            <a:extLst>
              <a:ext uri="{FF2B5EF4-FFF2-40B4-BE49-F238E27FC236}">
                <a16:creationId xmlns:a16="http://schemas.microsoft.com/office/drawing/2014/main" id="{15DFC441-BCAB-463A-8FA1-A5AECD7C5AB1}"/>
              </a:ext>
            </a:extLst>
          </p:cNvPr>
          <p:cNvPicPr>
            <a:picLocks noChangeAspect="1"/>
          </p:cNvPicPr>
          <p:nvPr/>
        </p:nvPicPr>
        <p:blipFill>
          <a:blip r:embed="rId4"/>
          <a:stretch>
            <a:fillRect/>
          </a:stretch>
        </p:blipFill>
        <p:spPr>
          <a:xfrm>
            <a:off x="2608431" y="3234832"/>
            <a:ext cx="2576802" cy="1762281"/>
          </a:xfrm>
          <a:prstGeom prst="rect">
            <a:avLst/>
          </a:prstGeom>
        </p:spPr>
      </p:pic>
    </p:spTree>
    <p:extLst>
      <p:ext uri="{BB962C8B-B14F-4D97-AF65-F5344CB8AC3E}">
        <p14:creationId xmlns:p14="http://schemas.microsoft.com/office/powerpoint/2010/main" val="91278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48046-1AA8-4B16-8E7C-D9AD8FE8AF2C}"/>
              </a:ext>
            </a:extLst>
          </p:cNvPr>
          <p:cNvSpPr/>
          <p:nvPr/>
        </p:nvSpPr>
        <p:spPr>
          <a:xfrm>
            <a:off x="1133122" y="1721307"/>
            <a:ext cx="7811558" cy="3381755"/>
          </a:xfrm>
          <a:prstGeom prst="rect">
            <a:avLst/>
          </a:prstGeom>
          <a:solidFill>
            <a:schemeClr val="bg1">
              <a:lumMod val="95000"/>
            </a:schemeClr>
          </a:solidFill>
          <a:effectLst>
            <a:outerShdw blurRad="50800" dist="50800" dir="5400000" algn="ctr" rotWithShape="0">
              <a:srgbClr val="000000">
                <a:alpha val="5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2"/>
          </p:nvPr>
        </p:nvSpPr>
        <p:spPr>
          <a:xfrm>
            <a:off x="1273317" y="129253"/>
            <a:ext cx="6428746" cy="1037906"/>
          </a:xfrm>
        </p:spPr>
        <p:txBody>
          <a:bodyPr>
            <a:noAutofit/>
          </a:bodyPr>
          <a:lstStyle/>
          <a:p>
            <a:r>
              <a:rPr lang="en-US" sz="3200" b="0" dirty="0">
                <a:latin typeface="Arial" panose="020B0604020202020204" pitchFamily="34" charset="0"/>
                <a:cs typeface="Arial" panose="020B0604020202020204" pitchFamily="34" charset="0"/>
              </a:rPr>
              <a:t>IUPAC Collaborates with Other Scientific Organizations</a:t>
            </a:r>
          </a:p>
        </p:txBody>
      </p:sp>
      <p:pic>
        <p:nvPicPr>
          <p:cNvPr id="9" name="Picture 8">
            <a:extLst>
              <a:ext uri="{FF2B5EF4-FFF2-40B4-BE49-F238E27FC236}">
                <a16:creationId xmlns:a16="http://schemas.microsoft.com/office/drawing/2014/main" id="{68BB53E3-5B2E-42DD-BB02-11EB2F22F1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5159" y="1804699"/>
            <a:ext cx="2219519" cy="148040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6EB8142E-3563-45C7-A4FC-E0AEDC8C2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7149" y="3510489"/>
            <a:ext cx="1995538" cy="1213604"/>
          </a:xfrm>
          <a:prstGeom prst="rect">
            <a:avLst/>
          </a:prstGeom>
        </p:spPr>
      </p:pic>
      <p:pic>
        <p:nvPicPr>
          <p:cNvPr id="11" name="Picture 10">
            <a:extLst>
              <a:ext uri="{FF2B5EF4-FFF2-40B4-BE49-F238E27FC236}">
                <a16:creationId xmlns:a16="http://schemas.microsoft.com/office/drawing/2014/main" id="{56639CC6-DAF3-41E0-8DF7-9B0D660386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1731" y="3636805"/>
            <a:ext cx="1209466" cy="104126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7F8ACEFE-8971-4442-AE09-4044E73E7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2279" y="2606754"/>
            <a:ext cx="3020295" cy="114021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ECB5B1FC-6761-46F7-91BA-ADD5B23C3F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7653" y="3976342"/>
            <a:ext cx="1115951" cy="1037905"/>
          </a:xfrm>
          <a:prstGeom prst="rect">
            <a:avLst/>
          </a:prstGeom>
        </p:spPr>
      </p:pic>
      <p:pic>
        <p:nvPicPr>
          <p:cNvPr id="16" name="Picture 15">
            <a:extLst>
              <a:ext uri="{FF2B5EF4-FFF2-40B4-BE49-F238E27FC236}">
                <a16:creationId xmlns:a16="http://schemas.microsoft.com/office/drawing/2014/main" id="{975010D7-F885-45C2-9195-C50E172572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21250" y="1859293"/>
            <a:ext cx="1952353" cy="562278"/>
          </a:xfrm>
          <a:prstGeom prst="rect">
            <a:avLst/>
          </a:prstGeom>
        </p:spPr>
      </p:pic>
      <p:pic>
        <p:nvPicPr>
          <p:cNvPr id="17" name="Picture 12" descr="A picture containing clipart&#10;&#10;Description generated with high confidence">
            <a:extLst>
              <a:ext uri="{FF2B5EF4-FFF2-40B4-BE49-F238E27FC236}">
                <a16:creationId xmlns:a16="http://schemas.microsoft.com/office/drawing/2014/main" id="{EEE93C04-F1E4-4392-915A-935AED52087A}"/>
              </a:ext>
            </a:extLst>
          </p:cNvPr>
          <p:cNvPicPr>
            <a:picLocks noChangeAspect="1"/>
          </p:cNvPicPr>
          <p:nvPr/>
        </p:nvPicPr>
        <p:blipFill rotWithShape="1">
          <a:blip r:embed="rId9"/>
          <a:srcRect l="15243" r="13357" b="-602"/>
          <a:stretch/>
        </p:blipFill>
        <p:spPr>
          <a:xfrm>
            <a:off x="5009610" y="1958312"/>
            <a:ext cx="1499542" cy="1401419"/>
          </a:xfrm>
          <a:prstGeom prst="rect">
            <a:avLst/>
          </a:prstGeom>
        </p:spPr>
      </p:pic>
      <p:pic>
        <p:nvPicPr>
          <p:cNvPr id="18" name="Picture 15">
            <a:extLst>
              <a:ext uri="{FF2B5EF4-FFF2-40B4-BE49-F238E27FC236}">
                <a16:creationId xmlns:a16="http://schemas.microsoft.com/office/drawing/2014/main" id="{D536C657-F4AF-4A67-9CEC-A792AB046FE6}"/>
              </a:ext>
            </a:extLst>
          </p:cNvPr>
          <p:cNvPicPr>
            <a:picLocks noChangeAspect="1"/>
          </p:cNvPicPr>
          <p:nvPr/>
        </p:nvPicPr>
        <p:blipFill>
          <a:blip r:embed="rId10"/>
          <a:stretch>
            <a:fillRect/>
          </a:stretch>
        </p:blipFill>
        <p:spPr>
          <a:xfrm>
            <a:off x="1273317" y="1743902"/>
            <a:ext cx="1329906" cy="844491"/>
          </a:xfrm>
          <a:prstGeom prst="rect">
            <a:avLst/>
          </a:prstGeom>
        </p:spPr>
      </p:pic>
      <p:pic>
        <p:nvPicPr>
          <p:cNvPr id="19" name="Picture 17" descr="A close up of a logo&#10;&#10;Description generated with very high confidence">
            <a:extLst>
              <a:ext uri="{FF2B5EF4-FFF2-40B4-BE49-F238E27FC236}">
                <a16:creationId xmlns:a16="http://schemas.microsoft.com/office/drawing/2014/main" id="{E233BEDA-FAF5-4A2C-9EB2-DCF19EC52A25}"/>
              </a:ext>
            </a:extLst>
          </p:cNvPr>
          <p:cNvPicPr>
            <a:picLocks noChangeAspect="1"/>
          </p:cNvPicPr>
          <p:nvPr/>
        </p:nvPicPr>
        <p:blipFill>
          <a:blip r:embed="rId11"/>
          <a:stretch>
            <a:fillRect/>
          </a:stretch>
        </p:blipFill>
        <p:spPr>
          <a:xfrm>
            <a:off x="1672279" y="4187578"/>
            <a:ext cx="1438455" cy="615431"/>
          </a:xfrm>
          <a:prstGeom prst="rect">
            <a:avLst/>
          </a:prstGeom>
        </p:spPr>
      </p:pic>
    </p:spTree>
    <p:extLst>
      <p:ext uri="{BB962C8B-B14F-4D97-AF65-F5344CB8AC3E}">
        <p14:creationId xmlns:p14="http://schemas.microsoft.com/office/powerpoint/2010/main" val="334751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953CC97-FC18-4F22-AABC-748A295B7EF4}"/>
              </a:ext>
            </a:extLst>
          </p:cNvPr>
          <p:cNvSpPr/>
          <p:nvPr/>
        </p:nvSpPr>
        <p:spPr>
          <a:xfrm>
            <a:off x="7283116" y="129253"/>
            <a:ext cx="1732547" cy="16514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759BE8-B556-45E4-A559-29CD1CA96FC5}"/>
              </a:ext>
            </a:extLst>
          </p:cNvPr>
          <p:cNvSpPr/>
          <p:nvPr/>
        </p:nvSpPr>
        <p:spPr>
          <a:xfrm>
            <a:off x="1273317" y="762000"/>
            <a:ext cx="7742346" cy="4317332"/>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p:cNvSpPr>
            <a:spLocks noGrp="1"/>
          </p:cNvSpPr>
          <p:nvPr>
            <p:ph type="body" sz="quarter" idx="12"/>
          </p:nvPr>
        </p:nvSpPr>
        <p:spPr>
          <a:xfrm>
            <a:off x="1273317" y="129253"/>
            <a:ext cx="6428746" cy="1037906"/>
          </a:xfrm>
        </p:spPr>
        <p:txBody>
          <a:bodyPr>
            <a:noAutofit/>
          </a:bodyPr>
          <a:lstStyle/>
          <a:p>
            <a:r>
              <a:rPr lang="en-US" sz="3200" b="0" dirty="0">
                <a:latin typeface="Arial" panose="020B0604020202020204" pitchFamily="34" charset="0"/>
                <a:cs typeface="Arial" panose="020B0604020202020204" pitchFamily="34" charset="0"/>
              </a:rPr>
              <a:t>IUPAC partners with IYCN </a:t>
            </a:r>
          </a:p>
        </p:txBody>
      </p:sp>
      <p:pic>
        <p:nvPicPr>
          <p:cNvPr id="4" name="Picture 8" descr="A screenshot of a cell phone&#10;&#10;Description generated with very high confidence">
            <a:extLst>
              <a:ext uri="{FF2B5EF4-FFF2-40B4-BE49-F238E27FC236}">
                <a16:creationId xmlns:a16="http://schemas.microsoft.com/office/drawing/2014/main" id="{A242A810-6277-474C-9BEA-A893BAEA3C44}"/>
              </a:ext>
            </a:extLst>
          </p:cNvPr>
          <p:cNvPicPr>
            <a:picLocks noChangeAspect="1"/>
          </p:cNvPicPr>
          <p:nvPr/>
        </p:nvPicPr>
        <p:blipFill rotWithShape="1">
          <a:blip r:embed="rId3"/>
          <a:srcRect r="15377" b="83986"/>
          <a:stretch/>
        </p:blipFill>
        <p:spPr>
          <a:xfrm>
            <a:off x="1432233" y="831299"/>
            <a:ext cx="6332831" cy="676471"/>
          </a:xfrm>
          <a:prstGeom prst="rect">
            <a:avLst/>
          </a:prstGeom>
        </p:spPr>
      </p:pic>
      <p:pic>
        <p:nvPicPr>
          <p:cNvPr id="6" name="Picture 6">
            <a:extLst>
              <a:ext uri="{FF2B5EF4-FFF2-40B4-BE49-F238E27FC236}">
                <a16:creationId xmlns:a16="http://schemas.microsoft.com/office/drawing/2014/main" id="{F861888D-ADCD-40BF-86E6-90ABFF32DE5C}"/>
              </a:ext>
            </a:extLst>
          </p:cNvPr>
          <p:cNvPicPr>
            <a:picLocks noChangeAspect="1"/>
          </p:cNvPicPr>
          <p:nvPr/>
        </p:nvPicPr>
        <p:blipFill>
          <a:blip r:embed="rId4"/>
          <a:stretch>
            <a:fillRect/>
          </a:stretch>
        </p:blipFill>
        <p:spPr>
          <a:xfrm>
            <a:off x="1782980" y="1846001"/>
            <a:ext cx="6480508" cy="3085485"/>
          </a:xfrm>
          <a:prstGeom prst="rect">
            <a:avLst/>
          </a:prstGeom>
        </p:spPr>
      </p:pic>
      <p:pic>
        <p:nvPicPr>
          <p:cNvPr id="8" name="Picture 8" descr="A screenshot of a cell phone&#10;&#10;Description generated with very high confidence">
            <a:extLst>
              <a:ext uri="{FF2B5EF4-FFF2-40B4-BE49-F238E27FC236}">
                <a16:creationId xmlns:a16="http://schemas.microsoft.com/office/drawing/2014/main" id="{6D1A1438-DA49-4AB8-8E05-B9E65AC6D94E}"/>
              </a:ext>
            </a:extLst>
          </p:cNvPr>
          <p:cNvPicPr>
            <a:picLocks noChangeAspect="1"/>
          </p:cNvPicPr>
          <p:nvPr/>
        </p:nvPicPr>
        <p:blipFill rotWithShape="1">
          <a:blip r:embed="rId3"/>
          <a:srcRect l="68511" t="56406" r="-201" b="178"/>
          <a:stretch/>
        </p:blipFill>
        <p:spPr>
          <a:xfrm>
            <a:off x="7455542" y="1357681"/>
            <a:ext cx="1559434" cy="1217370"/>
          </a:xfrm>
          <a:prstGeom prst="rect">
            <a:avLst/>
          </a:prstGeom>
        </p:spPr>
      </p:pic>
      <p:sp>
        <p:nvSpPr>
          <p:cNvPr id="7" name="TextBox 6">
            <a:extLst>
              <a:ext uri="{FF2B5EF4-FFF2-40B4-BE49-F238E27FC236}">
                <a16:creationId xmlns:a16="http://schemas.microsoft.com/office/drawing/2014/main" id="{B522B98A-CF7A-4F43-8718-B090877C75D2}"/>
              </a:ext>
            </a:extLst>
          </p:cNvPr>
          <p:cNvSpPr txBox="1"/>
          <p:nvPr/>
        </p:nvSpPr>
        <p:spPr>
          <a:xfrm>
            <a:off x="2767165" y="1430593"/>
            <a:ext cx="4807973" cy="3616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50" b="1" dirty="0"/>
              <a:t>Membership is free! </a:t>
            </a:r>
            <a:endParaRPr lang="en-US" sz="1750" b="1" dirty="0">
              <a:ea typeface="+mn-lt"/>
              <a:cs typeface="+mn-lt"/>
            </a:endParaRPr>
          </a:p>
        </p:txBody>
      </p:sp>
    </p:spTree>
    <p:extLst>
      <p:ext uri="{BB962C8B-B14F-4D97-AF65-F5344CB8AC3E}">
        <p14:creationId xmlns:p14="http://schemas.microsoft.com/office/powerpoint/2010/main" val="353367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273317" y="129253"/>
            <a:ext cx="6428746" cy="1037906"/>
          </a:xfrm>
        </p:spPr>
        <p:txBody>
          <a:bodyPr>
            <a:noAutofit/>
          </a:bodyPr>
          <a:lstStyle/>
          <a:p>
            <a:r>
              <a:rPr lang="en-US" sz="3200" b="0" dirty="0">
                <a:latin typeface="Arial" panose="020B0604020202020204" pitchFamily="34" charset="0"/>
                <a:cs typeface="Arial" panose="020B0604020202020204" pitchFamily="34" charset="0"/>
              </a:rPr>
              <a:t>IUPAC honors Distinguished Women in Chemistry and Engineering</a:t>
            </a:r>
          </a:p>
        </p:txBody>
      </p:sp>
      <p:pic>
        <p:nvPicPr>
          <p:cNvPr id="1026" name="D5489988-3E3F-4993-964D-969892B6FC09" descr="C3964169-30BD-40D6-AB62-4B7E2D9307E4@bu">
            <a:extLst>
              <a:ext uri="{FF2B5EF4-FFF2-40B4-BE49-F238E27FC236}">
                <a16:creationId xmlns:a16="http://schemas.microsoft.com/office/drawing/2014/main" id="{40888B31-A4AF-4165-9992-D5FEF6AAA5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341"/>
          <a:stretch/>
        </p:blipFill>
        <p:spPr bwMode="auto">
          <a:xfrm>
            <a:off x="1273317" y="2001254"/>
            <a:ext cx="7296752" cy="273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187800" y="129252"/>
            <a:ext cx="6428746" cy="1581521"/>
          </a:xfrm>
        </p:spPr>
        <p:txBody>
          <a:bodyPr>
            <a:noAutofit/>
          </a:bodyPr>
          <a:lstStyle/>
          <a:p>
            <a:r>
              <a:rPr lang="en-US" sz="3200" b="0" dirty="0">
                <a:latin typeface="Arial" panose="020B0604020202020204" pitchFamily="34" charset="0"/>
                <a:cs typeface="Arial" panose="020B0604020202020204" pitchFamily="34" charset="0"/>
              </a:rPr>
              <a:t>In 2019 IUPAC celebrated </a:t>
            </a:r>
            <a:br>
              <a:rPr lang="en-US" sz="3200" b="0" dirty="0">
                <a:latin typeface="Arial" panose="020B0604020202020204" pitchFamily="34" charset="0"/>
                <a:cs typeface="Arial" panose="020B0604020202020204" pitchFamily="34" charset="0"/>
              </a:rPr>
            </a:br>
            <a:r>
              <a:rPr lang="en-US" sz="3200" b="0" dirty="0">
                <a:latin typeface="Arial" panose="020B0604020202020204" pitchFamily="34" charset="0"/>
                <a:cs typeface="Arial" panose="020B0604020202020204" pitchFamily="34" charset="0"/>
              </a:rPr>
              <a:t>100 years of “Creating a Common Language for Chemistry”</a:t>
            </a:r>
          </a:p>
        </p:txBody>
      </p:sp>
      <p:pic>
        <p:nvPicPr>
          <p:cNvPr id="2" name="Picture 1">
            <a:extLst>
              <a:ext uri="{FF2B5EF4-FFF2-40B4-BE49-F238E27FC236}">
                <a16:creationId xmlns:a16="http://schemas.microsoft.com/office/drawing/2014/main" id="{911F2A24-BF29-448A-944B-D93B443A14BE}"/>
              </a:ext>
            </a:extLst>
          </p:cNvPr>
          <p:cNvPicPr>
            <a:picLocks noChangeAspect="1"/>
          </p:cNvPicPr>
          <p:nvPr/>
        </p:nvPicPr>
        <p:blipFill>
          <a:blip r:embed="rId3"/>
          <a:stretch>
            <a:fillRect/>
          </a:stretch>
        </p:blipFill>
        <p:spPr>
          <a:xfrm>
            <a:off x="1273317" y="1841401"/>
            <a:ext cx="2406788" cy="1469152"/>
          </a:xfrm>
          <a:prstGeom prst="rect">
            <a:avLst/>
          </a:prstGeom>
        </p:spPr>
      </p:pic>
      <p:pic>
        <p:nvPicPr>
          <p:cNvPr id="7" name="Picture 6">
            <a:extLst>
              <a:ext uri="{FF2B5EF4-FFF2-40B4-BE49-F238E27FC236}">
                <a16:creationId xmlns:a16="http://schemas.microsoft.com/office/drawing/2014/main" id="{EB8EAF45-F032-4F33-91FD-A5D39EC4C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365" y="1841400"/>
            <a:ext cx="2051127" cy="146915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C36C1D4-6363-4A50-B872-813F468856BD}"/>
              </a:ext>
            </a:extLst>
          </p:cNvPr>
          <p:cNvPicPr>
            <a:picLocks noChangeAspect="1"/>
          </p:cNvPicPr>
          <p:nvPr/>
        </p:nvPicPr>
        <p:blipFill rotWithShape="1">
          <a:blip r:embed="rId5"/>
          <a:srcRect t="16407"/>
          <a:stretch/>
        </p:blipFill>
        <p:spPr>
          <a:xfrm>
            <a:off x="4093162" y="1841400"/>
            <a:ext cx="2486710" cy="14691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5391B528-8AE1-4F19-89F3-6B304DB2BE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3317" y="3529128"/>
            <a:ext cx="1871291" cy="1248151"/>
          </a:xfrm>
          <a:prstGeom prst="rect">
            <a:avLst/>
          </a:prstGeom>
        </p:spPr>
      </p:pic>
      <p:pic>
        <p:nvPicPr>
          <p:cNvPr id="12" name="Picture 11">
            <a:extLst>
              <a:ext uri="{FF2B5EF4-FFF2-40B4-BE49-F238E27FC236}">
                <a16:creationId xmlns:a16="http://schemas.microsoft.com/office/drawing/2014/main" id="{853C3DD1-1187-4FBB-B4D2-3FC7708B9B17}"/>
              </a:ext>
            </a:extLst>
          </p:cNvPr>
          <p:cNvPicPr>
            <a:picLocks noChangeAspect="1"/>
          </p:cNvPicPr>
          <p:nvPr/>
        </p:nvPicPr>
        <p:blipFill>
          <a:blip r:embed="rId7"/>
          <a:stretch>
            <a:fillRect/>
          </a:stretch>
        </p:blipFill>
        <p:spPr>
          <a:xfrm>
            <a:off x="5566611" y="3499934"/>
            <a:ext cx="1851563" cy="1329482"/>
          </a:xfrm>
          <a:prstGeom prst="rect">
            <a:avLst/>
          </a:prstGeom>
        </p:spPr>
      </p:pic>
      <p:sp>
        <p:nvSpPr>
          <p:cNvPr id="13" name="Text Placeholder 5">
            <a:extLst>
              <a:ext uri="{FF2B5EF4-FFF2-40B4-BE49-F238E27FC236}">
                <a16:creationId xmlns:a16="http://schemas.microsoft.com/office/drawing/2014/main" id="{FE6FE1BC-958D-4435-B38B-F28F66F69B1A}"/>
              </a:ext>
            </a:extLst>
          </p:cNvPr>
          <p:cNvSpPr txBox="1">
            <a:spLocks/>
          </p:cNvSpPr>
          <p:nvPr/>
        </p:nvSpPr>
        <p:spPr>
          <a:xfrm>
            <a:off x="3345955" y="3529128"/>
            <a:ext cx="1562929" cy="1248151"/>
          </a:xfrm>
          <a:prstGeom prst="rect">
            <a:avLst/>
          </a:prstGeom>
        </p:spPr>
        <p:txBody>
          <a:bodyPr vert="horz" lIns="91440" tIns="45720" rIns="91440" bIns="45720" rtlCol="0">
            <a:normAutofit lnSpcReduction="10000"/>
          </a:bodyPr>
          <a:lstStyle>
            <a:lvl1pPr marL="0" indent="0" algn="l" defTabSz="914400" rtl="0" eaLnBrk="1" latinLnBrk="0" hangingPunct="1">
              <a:spcBef>
                <a:spcPct val="20000"/>
              </a:spcBef>
              <a:buFont typeface="Arial" panose="020B0604020202020204" pitchFamily="34" charset="0"/>
              <a:buNone/>
              <a:defRPr sz="3000" b="1" kern="1200">
                <a:solidFill>
                  <a:schemeClr val="bg1"/>
                </a:solidFill>
                <a:latin typeface="+mj-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latin typeface="Arial" panose="020B0604020202020204" pitchFamily="34" charset="0"/>
                <a:cs typeface="Arial" panose="020B0604020202020204" pitchFamily="34" charset="0"/>
              </a:rPr>
              <a:t>2019</a:t>
            </a:r>
          </a:p>
          <a:p>
            <a:r>
              <a:rPr lang="en-US" sz="1400" dirty="0">
                <a:latin typeface="Arial" panose="020B0604020202020204" pitchFamily="34" charset="0"/>
                <a:cs typeface="Arial" panose="020B0604020202020204" pitchFamily="34" charset="0"/>
              </a:rPr>
              <a:t>Global Women’s </a:t>
            </a:r>
          </a:p>
          <a:p>
            <a:r>
              <a:rPr lang="en-US" sz="1400" dirty="0">
                <a:latin typeface="Arial" panose="020B0604020202020204" pitchFamily="34" charset="0"/>
                <a:cs typeface="Arial" panose="020B0604020202020204" pitchFamily="34" charset="0"/>
              </a:rPr>
              <a:t>Breakfast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Iupac.org/100</a:t>
            </a:r>
          </a:p>
        </p:txBody>
      </p:sp>
    </p:spTree>
    <p:extLst>
      <p:ext uri="{BB962C8B-B14F-4D97-AF65-F5344CB8AC3E}">
        <p14:creationId xmlns:p14="http://schemas.microsoft.com/office/powerpoint/2010/main" val="242108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281338" y="329780"/>
            <a:ext cx="5981725" cy="627233"/>
          </a:xfrm>
        </p:spPr>
        <p:txBody>
          <a:bodyPr vert="horz" lIns="91440" tIns="45720" rIns="91440" bIns="45720" rtlCol="0" anchor="t">
            <a:noAutofit/>
          </a:bodyPr>
          <a:lstStyle/>
          <a:p>
            <a:r>
              <a:rPr lang="en-US" sz="3200" b="0" dirty="0">
                <a:latin typeface="Arial"/>
                <a:cs typeface="Arial"/>
              </a:rPr>
              <a:t>How can you get involved in IUPAC?</a:t>
            </a:r>
          </a:p>
        </p:txBody>
      </p:sp>
      <p:sp>
        <p:nvSpPr>
          <p:cNvPr id="4" name="TextBox 3">
            <a:extLst>
              <a:ext uri="{FF2B5EF4-FFF2-40B4-BE49-F238E27FC236}">
                <a16:creationId xmlns:a16="http://schemas.microsoft.com/office/drawing/2014/main" id="{85B2DB68-C20F-4D4D-9691-C21C003C8CC6}"/>
              </a:ext>
            </a:extLst>
          </p:cNvPr>
          <p:cNvSpPr txBox="1"/>
          <p:nvPr/>
        </p:nvSpPr>
        <p:spPr>
          <a:xfrm>
            <a:off x="1528916" y="1765505"/>
            <a:ext cx="659007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dirty="0">
                <a:solidFill>
                  <a:srgbClr val="FFFFFF"/>
                </a:solidFill>
                <a:latin typeface="Arial"/>
              </a:rPr>
              <a:t>Become an </a:t>
            </a:r>
            <a:r>
              <a:rPr lang="en-US" sz="2400" dirty="0">
                <a:solidFill>
                  <a:srgbClr val="FFC000"/>
                </a:solidFill>
                <a:latin typeface="Arial"/>
              </a:rPr>
              <a:t>IUPAC affiliate member</a:t>
            </a:r>
            <a:endParaRPr lang="en-US">
              <a:solidFill>
                <a:srgbClr val="FFC000"/>
              </a:solidFill>
              <a:cs typeface="Calibri"/>
            </a:endParaRPr>
          </a:p>
          <a:p>
            <a:pPr marL="342900" indent="-342900">
              <a:buFont typeface="Arial"/>
              <a:buChar char="•"/>
            </a:pPr>
            <a:r>
              <a:rPr lang="en-US" sz="2400" dirty="0">
                <a:solidFill>
                  <a:srgbClr val="FFFFFF"/>
                </a:solidFill>
                <a:latin typeface="Arial"/>
                <a:cs typeface="Arial"/>
              </a:rPr>
              <a:t>Apply for the IUPAC-Solvay Prize for Young Chemists</a:t>
            </a:r>
          </a:p>
          <a:p>
            <a:pPr marL="342900" indent="-342900">
              <a:buFont typeface="Arial"/>
              <a:buChar char="•"/>
            </a:pPr>
            <a:r>
              <a:rPr lang="en-US" sz="2400" dirty="0">
                <a:solidFill>
                  <a:srgbClr val="FFFFFF"/>
                </a:solidFill>
                <a:latin typeface="Arial"/>
                <a:cs typeface="Arial"/>
              </a:rPr>
              <a:t>Apply for the CHEMRAWN prize</a:t>
            </a:r>
          </a:p>
          <a:p>
            <a:pPr marL="342900" indent="-342900">
              <a:buFont typeface="Arial"/>
              <a:buChar char="•"/>
            </a:pPr>
            <a:r>
              <a:rPr lang="en-US" sz="2400" dirty="0">
                <a:solidFill>
                  <a:srgbClr val="FFFFFF"/>
                </a:solidFill>
                <a:latin typeface="Arial"/>
                <a:cs typeface="Arial"/>
              </a:rPr>
              <a:t>Submit your ideas for the Top Ten Emerging Technologies</a:t>
            </a:r>
          </a:p>
          <a:p>
            <a:pPr marL="342900" indent="-342900">
              <a:buFont typeface="Arial"/>
              <a:buChar char="•"/>
            </a:pPr>
            <a:r>
              <a:rPr lang="en-US" sz="2400" dirty="0">
                <a:solidFill>
                  <a:srgbClr val="FFFFFF"/>
                </a:solidFill>
                <a:latin typeface="Arial"/>
                <a:cs typeface="Arial"/>
              </a:rPr>
              <a:t>Consider joining an </a:t>
            </a:r>
            <a:r>
              <a:rPr lang="en-US" sz="2400" dirty="0">
                <a:solidFill>
                  <a:srgbClr val="FFC000"/>
                </a:solidFill>
                <a:latin typeface="Arial"/>
                <a:cs typeface="Arial"/>
              </a:rPr>
              <a:t>IUPAC project </a:t>
            </a:r>
            <a:r>
              <a:rPr lang="en-US" sz="2400" dirty="0">
                <a:solidFill>
                  <a:srgbClr val="FFFFFF"/>
                </a:solidFill>
                <a:latin typeface="Arial"/>
                <a:cs typeface="Arial"/>
              </a:rPr>
              <a:t>or becoming involved in </a:t>
            </a:r>
            <a:r>
              <a:rPr lang="en-US" sz="2400" dirty="0">
                <a:solidFill>
                  <a:srgbClr val="FFC000"/>
                </a:solidFill>
                <a:latin typeface="Arial"/>
                <a:cs typeface="Arial"/>
              </a:rPr>
              <a:t>Divisional </a:t>
            </a:r>
            <a:r>
              <a:rPr lang="en-US" sz="2400" dirty="0">
                <a:solidFill>
                  <a:srgbClr val="FFFFFF"/>
                </a:solidFill>
                <a:latin typeface="Arial"/>
                <a:cs typeface="Arial"/>
              </a:rPr>
              <a:t>activities </a:t>
            </a:r>
          </a:p>
        </p:txBody>
      </p:sp>
    </p:spTree>
    <p:extLst>
      <p:ext uri="{BB962C8B-B14F-4D97-AF65-F5344CB8AC3E}">
        <p14:creationId xmlns:p14="http://schemas.microsoft.com/office/powerpoint/2010/main" val="183695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AF018AB7079FE4C8D192C554B1335EE" ma:contentTypeVersion="13" ma:contentTypeDescription="Create a new document." ma:contentTypeScope="" ma:versionID="5db39d6ad21f72c6e378c6f39406caad">
  <xsd:schema xmlns:xsd="http://www.w3.org/2001/XMLSchema" xmlns:xs="http://www.w3.org/2001/XMLSchema" xmlns:p="http://schemas.microsoft.com/office/2006/metadata/properties" xmlns:ns3="3f6566ad-a611-4e15-b798-40c7fcfb0b06" xmlns:ns4="9576d08d-d0e2-4d51-906f-4a79a3ad7cba" targetNamespace="http://schemas.microsoft.com/office/2006/metadata/properties" ma:root="true" ma:fieldsID="6c6b5a15e3999792e88f0f4a742e7fb6" ns3:_="" ns4:_="">
    <xsd:import namespace="3f6566ad-a611-4e15-b798-40c7fcfb0b06"/>
    <xsd:import namespace="9576d08d-d0e2-4d51-906f-4a79a3ad7cb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6566ad-a611-4e15-b798-40c7fcfb0b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76d08d-d0e2-4d51-906f-4a79a3ad7cb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F74A20-ED1D-44E7-8634-FF742962CC2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F406972-5E6F-4DC5-ADE3-F6B0D9E7BB6B}">
  <ds:schemaRefs>
    <ds:schemaRef ds:uri="http://schemas.microsoft.com/sharepoint/v3/contenttype/forms"/>
  </ds:schemaRefs>
</ds:datastoreItem>
</file>

<file path=customXml/itemProps3.xml><?xml version="1.0" encoding="utf-8"?>
<ds:datastoreItem xmlns:ds="http://schemas.openxmlformats.org/officeDocument/2006/customXml" ds:itemID="{9770BCCB-65E4-471D-B684-596A7A23B9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6566ad-a611-4e15-b798-40c7fcfb0b06"/>
    <ds:schemaRef ds:uri="9576d08d-d0e2-4d51-906f-4a79a3ad7c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544</TotalTime>
  <Words>698</Words>
  <Application>Microsoft Office PowerPoint</Application>
  <PresentationFormat>On-screen Show (16:9)</PresentationFormat>
  <Paragraphs>58</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NRC-CNRC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Laura McConnell</cp:lastModifiedBy>
  <cp:revision>618</cp:revision>
  <dcterms:created xsi:type="dcterms:W3CDTF">2019-03-25T11:20:34Z</dcterms:created>
  <dcterms:modified xsi:type="dcterms:W3CDTF">2020-02-07T22:46:44Z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f850223-87a8-40c3-9eb2-432606efca2a_Enabled">
    <vt:lpwstr>True</vt:lpwstr>
  </property>
  <property fmtid="{D5CDD505-2E9C-101B-9397-08002B2CF9AE}" pid="3" name="MSIP_Label_7f850223-87a8-40c3-9eb2-432606efca2a_SiteId">
    <vt:lpwstr>fcb2b37b-5da0-466b-9b83-0014b67a7c78</vt:lpwstr>
  </property>
  <property fmtid="{D5CDD505-2E9C-101B-9397-08002B2CF9AE}" pid="4" name="MSIP_Label_7f850223-87a8-40c3-9eb2-432606efca2a_Owner">
    <vt:lpwstr>laura.mcconnell@bayer.com</vt:lpwstr>
  </property>
  <property fmtid="{D5CDD505-2E9C-101B-9397-08002B2CF9AE}" pid="5" name="MSIP_Label_7f850223-87a8-40c3-9eb2-432606efca2a_SetDate">
    <vt:lpwstr>2020-02-02T22:22:29.6682190Z</vt:lpwstr>
  </property>
  <property fmtid="{D5CDD505-2E9C-101B-9397-08002B2CF9AE}" pid="6" name="MSIP_Label_7f850223-87a8-40c3-9eb2-432606efca2a_Name">
    <vt:lpwstr>NO CLASSIFICATION</vt:lpwstr>
  </property>
  <property fmtid="{D5CDD505-2E9C-101B-9397-08002B2CF9AE}" pid="7" name="MSIP_Label_7f850223-87a8-40c3-9eb2-432606efca2a_Application">
    <vt:lpwstr>Microsoft Azure Information Protection</vt:lpwstr>
  </property>
  <property fmtid="{D5CDD505-2E9C-101B-9397-08002B2CF9AE}" pid="8" name="MSIP_Label_7f850223-87a8-40c3-9eb2-432606efca2a_Extended_MSFT_Method">
    <vt:lpwstr>Manual</vt:lpwstr>
  </property>
  <property fmtid="{D5CDD505-2E9C-101B-9397-08002B2CF9AE}" pid="9" name="Sensitivity">
    <vt:lpwstr>NO CLASSIFICATION</vt:lpwstr>
  </property>
  <property fmtid="{D5CDD505-2E9C-101B-9397-08002B2CF9AE}" pid="10" name="ContentTypeId">
    <vt:lpwstr>0x010100BAF018AB7079FE4C8D192C554B1335EE</vt:lpwstr>
  </property>
</Properties>
</file>