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handoutMasterIdLst>
    <p:handoutMasterId r:id="rId17"/>
  </p:handoutMasterIdLst>
  <p:sldIdLst>
    <p:sldId id="357" r:id="rId2"/>
    <p:sldId id="365" r:id="rId3"/>
    <p:sldId id="366" r:id="rId4"/>
    <p:sldId id="359" r:id="rId5"/>
    <p:sldId id="358" r:id="rId6"/>
    <p:sldId id="361" r:id="rId7"/>
    <p:sldId id="368" r:id="rId8"/>
    <p:sldId id="362" r:id="rId9"/>
    <p:sldId id="363" r:id="rId10"/>
    <p:sldId id="367" r:id="rId11"/>
    <p:sldId id="369" r:id="rId12"/>
    <p:sldId id="370" r:id="rId13"/>
    <p:sldId id="350" r:id="rId14"/>
    <p:sldId id="360" r:id="rId15"/>
  </p:sldIdLst>
  <p:sldSz cx="9144000" cy="6858000" type="screen4x3"/>
  <p:notesSz cx="6934200" cy="9220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2">
          <p15:clr>
            <a:srgbClr val="A4A3A4"/>
          </p15:clr>
        </p15:guide>
        <p15:guide id="2" pos="28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93205"/>
    <a:srgbClr val="FF9915"/>
    <a:srgbClr val="9EBD0E"/>
    <a:srgbClr val="088693"/>
    <a:srgbClr val="62BD08"/>
    <a:srgbClr val="9ABD15"/>
    <a:srgbClr val="E46C0A"/>
    <a:srgbClr val="92BD0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38" autoAdjust="0"/>
    <p:restoredTop sz="94450" autoAdjust="0"/>
  </p:normalViewPr>
  <p:slideViewPr>
    <p:cSldViewPr snapToGrid="0" showGuides="1">
      <p:cViewPr varScale="1">
        <p:scale>
          <a:sx n="165" d="100"/>
          <a:sy n="165" d="100"/>
        </p:scale>
        <p:origin x="232" y="208"/>
      </p:cViewPr>
      <p:guideLst>
        <p:guide orient="horz" pos="2152"/>
        <p:guide pos="288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7" tIns="46153" rIns="92307" bIns="46153" rtlCol="0"/>
          <a:lstStyle>
            <a:lvl1pPr algn="l">
              <a:defRPr sz="1200"/>
            </a:lvl1pPr>
          </a:lstStyle>
          <a:p>
            <a:endParaRPr lang="en-US"/>
          </a:p>
        </p:txBody>
      </p:sp>
      <p:sp>
        <p:nvSpPr>
          <p:cNvPr id="3" name="Date Placeholder 2"/>
          <p:cNvSpPr>
            <a:spLocks noGrp="1"/>
          </p:cNvSpPr>
          <p:nvPr>
            <p:ph type="dt" sz="quarter" idx="1"/>
          </p:nvPr>
        </p:nvSpPr>
        <p:spPr>
          <a:xfrm>
            <a:off x="3927776" y="0"/>
            <a:ext cx="3004820" cy="461010"/>
          </a:xfrm>
          <a:prstGeom prst="rect">
            <a:avLst/>
          </a:prstGeom>
        </p:spPr>
        <p:txBody>
          <a:bodyPr vert="horz" lIns="92307" tIns="46153" rIns="92307" bIns="46153" rtlCol="0"/>
          <a:lstStyle>
            <a:lvl1pPr algn="r">
              <a:defRPr sz="1200"/>
            </a:lvl1pPr>
          </a:lstStyle>
          <a:p>
            <a:fld id="{9BBF0F30-D35F-924D-B474-EC57A2DB30F9}" type="datetimeFigureOut">
              <a:rPr lang="en-US" smtClean="0"/>
              <a:t>6/18/18</a:t>
            </a:fld>
            <a:endParaRPr lang="en-US"/>
          </a:p>
        </p:txBody>
      </p:sp>
      <p:sp>
        <p:nvSpPr>
          <p:cNvPr id="4" name="Footer Placeholder 3"/>
          <p:cNvSpPr>
            <a:spLocks noGrp="1"/>
          </p:cNvSpPr>
          <p:nvPr>
            <p:ph type="ftr" sz="quarter" idx="2"/>
          </p:nvPr>
        </p:nvSpPr>
        <p:spPr>
          <a:xfrm>
            <a:off x="0" y="8757590"/>
            <a:ext cx="3004820" cy="461010"/>
          </a:xfrm>
          <a:prstGeom prst="rect">
            <a:avLst/>
          </a:prstGeom>
        </p:spPr>
        <p:txBody>
          <a:bodyPr vert="horz" lIns="92307" tIns="46153" rIns="92307" bIns="46153" rtlCol="0" anchor="b"/>
          <a:lstStyle>
            <a:lvl1pPr algn="l">
              <a:defRPr sz="1200"/>
            </a:lvl1pPr>
          </a:lstStyle>
          <a:p>
            <a:endParaRPr lang="en-US"/>
          </a:p>
        </p:txBody>
      </p:sp>
      <p:sp>
        <p:nvSpPr>
          <p:cNvPr id="5" name="Slide Number Placeholder 4"/>
          <p:cNvSpPr>
            <a:spLocks noGrp="1"/>
          </p:cNvSpPr>
          <p:nvPr>
            <p:ph type="sldNum" sz="quarter" idx="3"/>
          </p:nvPr>
        </p:nvSpPr>
        <p:spPr>
          <a:xfrm>
            <a:off x="3927776" y="8757590"/>
            <a:ext cx="3004820" cy="461010"/>
          </a:xfrm>
          <a:prstGeom prst="rect">
            <a:avLst/>
          </a:prstGeom>
        </p:spPr>
        <p:txBody>
          <a:bodyPr vert="horz" lIns="92307" tIns="46153" rIns="92307" bIns="46153" rtlCol="0" anchor="b"/>
          <a:lstStyle>
            <a:lvl1pPr algn="r">
              <a:defRPr sz="1200"/>
            </a:lvl1pPr>
          </a:lstStyle>
          <a:p>
            <a:fld id="{FC5ACDE5-4C24-7E41-BA07-4A77DCA2632E}" type="slidenum">
              <a:rPr lang="en-US" smtClean="0"/>
              <a:t>‹#›</a:t>
            </a:fld>
            <a:endParaRPr lang="en-US"/>
          </a:p>
        </p:txBody>
      </p:sp>
    </p:spTree>
    <p:extLst>
      <p:ext uri="{BB962C8B-B14F-4D97-AF65-F5344CB8AC3E}">
        <p14:creationId xmlns:p14="http://schemas.microsoft.com/office/powerpoint/2010/main" val="6108664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7" tIns="46153" rIns="92307" bIns="46153" rtlCol="0"/>
          <a:lstStyle>
            <a:lvl1pPr algn="l">
              <a:defRPr sz="1200"/>
            </a:lvl1pPr>
          </a:lstStyle>
          <a:p>
            <a:endParaRPr lang="en-US"/>
          </a:p>
        </p:txBody>
      </p:sp>
      <p:sp>
        <p:nvSpPr>
          <p:cNvPr id="3" name="Date Placeholder 2"/>
          <p:cNvSpPr>
            <a:spLocks noGrp="1"/>
          </p:cNvSpPr>
          <p:nvPr>
            <p:ph type="dt" idx="1"/>
          </p:nvPr>
        </p:nvSpPr>
        <p:spPr>
          <a:xfrm>
            <a:off x="3927776" y="0"/>
            <a:ext cx="3004820" cy="461010"/>
          </a:xfrm>
          <a:prstGeom prst="rect">
            <a:avLst/>
          </a:prstGeom>
        </p:spPr>
        <p:txBody>
          <a:bodyPr vert="horz" lIns="92307" tIns="46153" rIns="92307" bIns="46153" rtlCol="0"/>
          <a:lstStyle>
            <a:lvl1pPr algn="r">
              <a:defRPr sz="1200"/>
            </a:lvl1pPr>
          </a:lstStyle>
          <a:p>
            <a:fld id="{2295A038-206B-284E-A643-5DC57DD662DF}" type="datetimeFigureOut">
              <a:rPr lang="en-US" smtClean="0"/>
              <a:t>6/18/18</a:t>
            </a:fld>
            <a:endParaRPr lang="en-US"/>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2307" tIns="46153" rIns="92307" bIns="46153" rtlCol="0" anchor="ctr"/>
          <a:lstStyle/>
          <a:p>
            <a:endParaRPr lang="en-US"/>
          </a:p>
        </p:txBody>
      </p:sp>
      <p:sp>
        <p:nvSpPr>
          <p:cNvPr id="5" name="Notes Placeholder 4"/>
          <p:cNvSpPr>
            <a:spLocks noGrp="1"/>
          </p:cNvSpPr>
          <p:nvPr>
            <p:ph type="body" sz="quarter" idx="3"/>
          </p:nvPr>
        </p:nvSpPr>
        <p:spPr>
          <a:xfrm>
            <a:off x="693420" y="4379596"/>
            <a:ext cx="5547360" cy="4149090"/>
          </a:xfrm>
          <a:prstGeom prst="rect">
            <a:avLst/>
          </a:prstGeom>
        </p:spPr>
        <p:txBody>
          <a:bodyPr vert="horz" lIns="92307" tIns="46153" rIns="92307" bIns="4615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04820" cy="461010"/>
          </a:xfrm>
          <a:prstGeom prst="rect">
            <a:avLst/>
          </a:prstGeom>
        </p:spPr>
        <p:txBody>
          <a:bodyPr vert="horz" lIns="92307" tIns="46153" rIns="92307" bIns="46153" rtlCol="0" anchor="b"/>
          <a:lstStyle>
            <a:lvl1pPr algn="l">
              <a:defRPr sz="1200"/>
            </a:lvl1pPr>
          </a:lstStyle>
          <a:p>
            <a:endParaRPr lang="en-US"/>
          </a:p>
        </p:txBody>
      </p:sp>
      <p:sp>
        <p:nvSpPr>
          <p:cNvPr id="7" name="Slide Number Placeholder 6"/>
          <p:cNvSpPr>
            <a:spLocks noGrp="1"/>
          </p:cNvSpPr>
          <p:nvPr>
            <p:ph type="sldNum" sz="quarter" idx="5"/>
          </p:nvPr>
        </p:nvSpPr>
        <p:spPr>
          <a:xfrm>
            <a:off x="3927776" y="8757590"/>
            <a:ext cx="3004820" cy="461010"/>
          </a:xfrm>
          <a:prstGeom prst="rect">
            <a:avLst/>
          </a:prstGeom>
        </p:spPr>
        <p:txBody>
          <a:bodyPr vert="horz" lIns="92307" tIns="46153" rIns="92307" bIns="46153" rtlCol="0" anchor="b"/>
          <a:lstStyle>
            <a:lvl1pPr algn="r">
              <a:defRPr sz="1200"/>
            </a:lvl1pPr>
          </a:lstStyle>
          <a:p>
            <a:fld id="{521562D8-230D-CB49-AE1B-A1C07C09C360}" type="slidenum">
              <a:rPr lang="en-US" smtClean="0"/>
              <a:t>‹#›</a:t>
            </a:fld>
            <a:endParaRPr lang="en-US"/>
          </a:p>
        </p:txBody>
      </p:sp>
    </p:spTree>
    <p:extLst>
      <p:ext uri="{BB962C8B-B14F-4D97-AF65-F5344CB8AC3E}">
        <p14:creationId xmlns:p14="http://schemas.microsoft.com/office/powerpoint/2010/main" val="234869100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inchi-trust.org/"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iupac.org/what-we-do/periodic-table-of-element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Excerpts from the three stories</a:t>
            </a:r>
            <a:r>
              <a:rPr lang="en-US" sz="1200" kern="1200" baseline="0" dirty="0">
                <a:solidFill>
                  <a:schemeClr val="tx1"/>
                </a:solidFill>
                <a:effectLst/>
                <a:latin typeface="+mn-lt"/>
                <a:ea typeface="+mn-ea"/>
                <a:cs typeface="+mn-cs"/>
              </a:rPr>
              <a:t> as reference (not intended to be prescriptive to the speaker)</a:t>
            </a: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IUPAC Chemical Identifier or </a:t>
            </a:r>
            <a:r>
              <a:rPr lang="en-US" sz="1200" kern="1200" dirty="0" err="1">
                <a:solidFill>
                  <a:schemeClr val="tx1"/>
                </a:solidFill>
                <a:effectLst/>
                <a:latin typeface="+mn-lt"/>
                <a:ea typeface="+mn-ea"/>
                <a:cs typeface="+mn-cs"/>
              </a:rPr>
              <a:t>InChI</a:t>
            </a:r>
            <a:r>
              <a:rPr lang="en-US" sz="1200" kern="1200" dirty="0">
                <a:solidFill>
                  <a:schemeClr val="tx1"/>
                </a:solidFill>
                <a:effectLst/>
                <a:latin typeface="+mn-lt"/>
                <a:ea typeface="+mn-ea"/>
                <a:cs typeface="+mn-cs"/>
              </a:rPr>
              <a:t> (“pronounced “</a:t>
            </a:r>
            <a:r>
              <a:rPr lang="en-US" sz="1200" kern="1200" dirty="0" err="1">
                <a:solidFill>
                  <a:schemeClr val="tx1"/>
                </a:solidFill>
                <a:effectLst/>
                <a:latin typeface="+mn-lt"/>
                <a:ea typeface="+mn-ea"/>
                <a:cs typeface="+mn-cs"/>
              </a:rPr>
              <a:t>en-chee</a:t>
            </a:r>
            <a:r>
              <a:rPr lang="en-US" sz="1200" kern="1200" dirty="0">
                <a:solidFill>
                  <a:schemeClr val="tx1"/>
                </a:solidFill>
                <a:effectLst/>
                <a:latin typeface="+mn-lt"/>
                <a:ea typeface="+mn-ea"/>
                <a:cs typeface="+mn-cs"/>
              </a:rPr>
              <a:t>”) is a world-wide computer based standard for chemical structure representation created by the collaboration of chemists around the world under the auspices of IUPAC. The </a:t>
            </a:r>
            <a:r>
              <a:rPr lang="en-US" sz="1200" kern="1200" dirty="0" err="1">
                <a:solidFill>
                  <a:schemeClr val="tx1"/>
                </a:solidFill>
                <a:effectLst/>
                <a:latin typeface="+mn-lt"/>
                <a:ea typeface="+mn-ea"/>
                <a:cs typeface="+mn-cs"/>
              </a:rPr>
              <a:t>InChI</a:t>
            </a:r>
            <a:r>
              <a:rPr lang="en-US" sz="1200" kern="1200" dirty="0">
                <a:solidFill>
                  <a:schemeClr val="tx1"/>
                </a:solidFill>
                <a:effectLst/>
                <a:latin typeface="+mn-lt"/>
                <a:ea typeface="+mn-ea"/>
                <a:cs typeface="+mn-cs"/>
              </a:rPr>
              <a:t> format and algorithm are non-proprietary and the software is open source, with ongoing development done by the chemistry community. The result of this world-wide collaborative effort has been the development, maintenance, and expansion of the capabilities of the open source, freely available, nonproprietary International Chemical Identifier (</a:t>
            </a:r>
            <a:r>
              <a:rPr lang="en-US" sz="1200" kern="1200" dirty="0" err="1">
                <a:solidFill>
                  <a:schemeClr val="tx1"/>
                </a:solidFill>
                <a:effectLst/>
                <a:latin typeface="+mn-lt"/>
                <a:ea typeface="+mn-ea"/>
                <a:cs typeface="+mn-cs"/>
              </a:rPr>
              <a:t>InChI</a:t>
            </a:r>
            <a:r>
              <a:rPr lang="en-US" sz="1200" kern="1200" dirty="0">
                <a:solidFill>
                  <a:schemeClr val="tx1"/>
                </a:solidFill>
                <a:effectLst/>
                <a:latin typeface="+mn-lt"/>
                <a:ea typeface="+mn-ea"/>
                <a:cs typeface="+mn-cs"/>
              </a:rPr>
              <a:t>), first by NIST and now by the </a:t>
            </a:r>
            <a:r>
              <a:rPr lang="en-US" sz="1200" b="1" u="sng" kern="1200" dirty="0" err="1">
                <a:solidFill>
                  <a:schemeClr val="tx1"/>
                </a:solidFill>
                <a:effectLst/>
                <a:latin typeface="+mn-lt"/>
                <a:ea typeface="+mn-ea"/>
                <a:cs typeface="+mn-cs"/>
                <a:hlinkClick r:id="rId3"/>
              </a:rPr>
              <a:t>InChI</a:t>
            </a:r>
            <a:r>
              <a:rPr lang="en-US" sz="1200" b="1" u="sng" kern="1200" dirty="0">
                <a:solidFill>
                  <a:schemeClr val="tx1"/>
                </a:solidFill>
                <a:effectLst/>
                <a:latin typeface="+mn-lt"/>
                <a:ea typeface="+mn-ea"/>
                <a:cs typeface="+mn-cs"/>
                <a:hlinkClick r:id="rId3"/>
              </a:rPr>
              <a:t> Trust</a:t>
            </a:r>
            <a:r>
              <a:rPr lang="en-US" sz="1200" kern="1200" dirty="0">
                <a:solidFill>
                  <a:schemeClr val="tx1"/>
                </a:solidFill>
                <a:effectLst/>
                <a:latin typeface="+mn-lt"/>
                <a:ea typeface="+mn-ea"/>
                <a:cs typeface="+mn-cs"/>
              </a:rPr>
              <a:t> (1), a not‑for‑profit UK charity which is supported by contributions from member organizations. </a:t>
            </a:r>
          </a:p>
          <a:p>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idea came up in the IUPAC Division IV (Polymer Division), to somehow combine Wikipedia entries related to polymer chemistry and physics with the approved and published IUPAC definitions, so that the fast access to a term by the Wikipedia system is combined with the IUPAC approved and therefore reliable definition. In the first place this can be done when there are Wikipedia entries and corresponding IUPAC definitions. In cases where there are no Wikipedia entries, authors from IUPAC are asked to provide new Wikipedia entries.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IUPAC is the world authority on chemical nomenclature and terminology, including the naming of new elements in the </a:t>
            </a:r>
            <a:r>
              <a:rPr lang="en-US" sz="1200" u="none" strike="noStrike" kern="1200" dirty="0">
                <a:solidFill>
                  <a:schemeClr val="tx1"/>
                </a:solidFill>
                <a:effectLst/>
                <a:latin typeface="+mn-lt"/>
                <a:ea typeface="+mn-ea"/>
                <a:cs typeface="+mn-cs"/>
                <a:hlinkClick r:id="rId4"/>
              </a:rPr>
              <a:t>periodic table</a:t>
            </a:r>
            <a:r>
              <a:rPr lang="en-US" sz="1200" kern="1200" dirty="0">
                <a:solidFill>
                  <a:schemeClr val="tx1"/>
                </a:solidFill>
                <a:effectLst/>
                <a:latin typeface="+mn-lt"/>
                <a:ea typeface="+mn-ea"/>
                <a:cs typeface="+mn-cs"/>
              </a:rPr>
              <a:t>; on standardized methods for measurement; on relative atomic masses (“atomic weights”), and many other critically-evaluated data within the broad spectrum that embraces the chemical sciences.</a:t>
            </a:r>
          </a:p>
          <a:p>
            <a:r>
              <a:rPr lang="en-US" sz="1200" kern="1200" dirty="0">
                <a:solidFill>
                  <a:schemeClr val="tx1"/>
                </a:solidFill>
                <a:effectLst/>
                <a:latin typeface="+mn-lt"/>
                <a:ea typeface="+mn-ea"/>
                <a:cs typeface="+mn-cs"/>
              </a:rPr>
              <a:t>IUPAC is also involved in the revision of the new SI (International System of Units) which has consequences for the chemical community via the redefinition of the Avogadro constant.</a:t>
            </a:r>
          </a:p>
          <a:p>
            <a:r>
              <a:rPr lang="en-US" sz="1200" b="1" u="sng" kern="1200" dirty="0">
                <a:solidFill>
                  <a:schemeClr val="tx1"/>
                </a:solidFill>
                <a:effectLst/>
                <a:latin typeface="+mn-lt"/>
                <a:ea typeface="+mn-ea"/>
                <a:cs typeface="+mn-cs"/>
              </a:rPr>
              <a:t>Why Do We Need a Common Language in Chemical Sciences?</a:t>
            </a:r>
          </a:p>
          <a:p>
            <a:r>
              <a:rPr lang="en-GB" sz="1200" kern="1200" dirty="0">
                <a:solidFill>
                  <a:schemeClr val="tx1"/>
                </a:solidFill>
                <a:effectLst/>
                <a:latin typeface="+mn-lt"/>
                <a:ea typeface="+mn-ea"/>
                <a:cs typeface="+mn-cs"/>
              </a:rPr>
              <a:t>There are several reasons for setting international standards by IUPAC that are relevant to society. These are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saving resources, (ii) saving money, and (iii) saving lives. Let us consider a few examples.</a:t>
            </a:r>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The American NASA Mars Climate Orbiter was lost 1999 due to an incorrect conversion between metric and English (USA) units.</a:t>
            </a:r>
            <a:r>
              <a:rPr lang="en-GB" sz="1200" kern="1200" dirty="0">
                <a:solidFill>
                  <a:schemeClr val="tx1"/>
                </a:solidFill>
                <a:effectLst/>
                <a:latin typeface="+mn-lt"/>
                <a:ea typeface="+mn-ea"/>
                <a:cs typeface="+mn-cs"/>
              </a:rPr>
              <a:t> While, the financial loss amounted to about $125 million US dollars, a price cannot be placed on the loss of scientific data and associated work. </a:t>
            </a:r>
            <a:endParaRPr lang="en-US" dirty="0"/>
          </a:p>
          <a:p>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11</a:t>
            </a:fld>
            <a:endParaRPr lang="en-US"/>
          </a:p>
        </p:txBody>
      </p:sp>
    </p:spTree>
    <p:extLst>
      <p:ext uri="{BB962C8B-B14F-4D97-AF65-F5344CB8AC3E}">
        <p14:creationId xmlns:p14="http://schemas.microsoft.com/office/powerpoint/2010/main" val="2175505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bg>
      <p:bgPr>
        <a:solidFill>
          <a:schemeClr val="tx1">
            <a:alpha val="96000"/>
          </a:schemeClr>
        </a:solidFill>
        <a:effectLst/>
      </p:bgPr>
    </p:bg>
    <p:spTree>
      <p:nvGrpSpPr>
        <p:cNvPr id="1" name=""/>
        <p:cNvGrpSpPr/>
        <p:nvPr/>
      </p:nvGrpSpPr>
      <p:grpSpPr>
        <a:xfrm>
          <a:off x="0" y="0"/>
          <a:ext cx="0" cy="0"/>
          <a:chOff x="0" y="0"/>
          <a:chExt cx="0" cy="0"/>
        </a:xfrm>
      </p:grpSpPr>
      <p:pic>
        <p:nvPicPr>
          <p:cNvPr id="2" name="Picture 1" descr="lUPAC_logo_blocks_stack_reversed.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5201" y="433269"/>
            <a:ext cx="7229292" cy="5764326"/>
          </a:xfrm>
          <a:prstGeom prst="rect">
            <a:avLst/>
          </a:prstGeom>
        </p:spPr>
      </p:pic>
    </p:spTree>
    <p:extLst>
      <p:ext uri="{BB962C8B-B14F-4D97-AF65-F5344CB8AC3E}">
        <p14:creationId xmlns:p14="http://schemas.microsoft.com/office/powerpoint/2010/main" val="4130318270"/>
      </p:ext>
    </p:extLst>
  </p:cSld>
  <p:clrMapOvr>
    <a:overrideClrMapping bg1="lt1" tx1="dk1" bg2="lt2" tx2="dk2" accent1="accent1" accent2="accent2" accent3="accent3" accent4="accent4" accent5="accent5" accent6="accent6" hlink="hlink" folHlink="folHlink"/>
  </p:clrMapOvr>
  <p:transition advClick="0" advTm="30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5668" y="2396067"/>
            <a:ext cx="3886199" cy="4140200"/>
          </a:xfrm>
        </p:spPr>
        <p:txBody>
          <a:bodyPr/>
          <a:lstStyle>
            <a:lvl1pPr>
              <a:defRPr sz="2200">
                <a:latin typeface="+mn-lt"/>
              </a:defRPr>
            </a:lvl1pPr>
            <a:lvl2pPr>
              <a:defRPr sz="2000">
                <a:latin typeface="+mn-lt"/>
              </a:defRPr>
            </a:lvl2pPr>
            <a:lvl3pPr>
              <a:defRPr sz="18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09066" y="2396067"/>
            <a:ext cx="3886199" cy="4144979"/>
          </a:xfrm>
        </p:spPr>
        <p:txBody>
          <a:bodyPr/>
          <a:lstStyle>
            <a:lvl1pPr>
              <a:defRPr sz="2200">
                <a:latin typeface="+mn-lt"/>
              </a:defRPr>
            </a:lvl1pPr>
            <a:lvl2pPr>
              <a:defRPr sz="20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D93BFB05-6993-994C-8379-E01492D7ADAE}" type="datetime1">
              <a:rPr lang="en-US" smtClean="0"/>
              <a:t>6/18/18</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1F5CE9-18BA-DE4D-90FE-687484CD80F0}" type="slidenum">
              <a:rPr lang="en-US" smtClean="0"/>
              <a:t>‹#›</a:t>
            </a:fld>
            <a:endParaRPr lang="en-US"/>
          </a:p>
        </p:txBody>
      </p:sp>
      <p:sp>
        <p:nvSpPr>
          <p:cNvPr id="10" name="Title 1"/>
          <p:cNvSpPr>
            <a:spLocks noGrp="1"/>
          </p:cNvSpPr>
          <p:nvPr>
            <p:ph type="title"/>
          </p:nvPr>
        </p:nvSpPr>
        <p:spPr>
          <a:xfrm>
            <a:off x="465667" y="685800"/>
            <a:ext cx="8229600" cy="1566333"/>
          </a:xfrm>
        </p:spPr>
        <p:txBody>
          <a:bodyPr lIns="0" tIns="0" rIns="0" anchor="t" anchorCtr="0">
            <a:noAutofit/>
          </a:bodyPr>
          <a:lstStyle/>
          <a:p>
            <a:r>
              <a:rPr lang="en-US" dirty="0"/>
              <a:t>Click to edit Master title style</a:t>
            </a:r>
          </a:p>
        </p:txBody>
      </p:sp>
      <p:sp>
        <p:nvSpPr>
          <p:cNvPr id="9" name="Rectangle 8"/>
          <p:cNvSpPr/>
          <p:nvPr userDrawn="1"/>
        </p:nvSpPr>
        <p:spPr>
          <a:xfrm>
            <a:off x="0" y="0"/>
            <a:ext cx="9144000" cy="374904"/>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p>
        </p:txBody>
      </p:sp>
      <p:pic>
        <p:nvPicPr>
          <p:cNvPr id="11" name="Picture 10" descr="lUPAC_block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45733" cy="374025"/>
          </a:xfrm>
          <a:prstGeom prst="rect">
            <a:avLst/>
          </a:prstGeom>
        </p:spPr>
      </p:pic>
      <p:sp>
        <p:nvSpPr>
          <p:cNvPr id="12" name="TextBox 11"/>
          <p:cNvSpPr txBox="1"/>
          <p:nvPr userDrawn="1"/>
        </p:nvSpPr>
        <p:spPr>
          <a:xfrm>
            <a:off x="4868333" y="93115"/>
            <a:ext cx="4047067" cy="184666"/>
          </a:xfrm>
          <a:prstGeom prst="rect">
            <a:avLst/>
          </a:prstGeom>
          <a:noFill/>
        </p:spPr>
        <p:txBody>
          <a:bodyPr wrap="square" lIns="0" tIns="0" rIns="0" bIns="0" rtlCol="0">
            <a:noAutofit/>
          </a:bodyPr>
          <a:lstStyle/>
          <a:p>
            <a:pPr algn="r"/>
            <a:r>
              <a:rPr lang="en-US" sz="1200" b="1" spc="170" dirty="0">
                <a:solidFill>
                  <a:schemeClr val="accent3"/>
                </a:solidFill>
                <a:latin typeface="+mj-lt"/>
              </a:rPr>
              <a:t>ADVANCING CHEMISTRY WORLDWIDE</a:t>
            </a:r>
          </a:p>
        </p:txBody>
      </p:sp>
    </p:spTree>
    <p:extLst>
      <p:ext uri="{BB962C8B-B14F-4D97-AF65-F5344CB8AC3E}">
        <p14:creationId xmlns:p14="http://schemas.microsoft.com/office/powerpoint/2010/main" val="525994111"/>
      </p:ext>
    </p:extLst>
  </p:cSld>
  <p:clrMapOvr>
    <a:masterClrMapping/>
  </p:clrMapOvr>
  <p:transition advClick="0" advTm="30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de Titl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465667" y="603262"/>
            <a:ext cx="2768600" cy="1962141"/>
          </a:xfrm>
        </p:spPr>
        <p:txBody>
          <a:bodyPr lIns="0" tIns="0" rIns="0" bIns="0" anchor="t" anchorCtr="0">
            <a:noAutofit/>
          </a:bodyPr>
          <a:lstStyle>
            <a:lvl1pPr algn="l">
              <a:defRPr sz="3600" b="1"/>
            </a:lvl1pPr>
          </a:lstStyle>
          <a:p>
            <a:r>
              <a:rPr lang="en-US" dirty="0"/>
              <a:t>Click to edit Master title style</a:t>
            </a:r>
          </a:p>
        </p:txBody>
      </p:sp>
      <p:sp>
        <p:nvSpPr>
          <p:cNvPr id="3" name="Content Placeholder 2"/>
          <p:cNvSpPr>
            <a:spLocks noGrp="1"/>
          </p:cNvSpPr>
          <p:nvPr>
            <p:ph idx="1"/>
          </p:nvPr>
        </p:nvSpPr>
        <p:spPr>
          <a:xfrm>
            <a:off x="3575050" y="660403"/>
            <a:ext cx="5111750" cy="6172200"/>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98A81A0-996B-ED45-91C2-A2DF7A2ECA55}" type="datetime1">
              <a:rPr lang="en-US" smtClean="0"/>
              <a:t>6/18/18</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1F5CE9-18BA-DE4D-90FE-687484CD80F0}" type="slidenum">
              <a:rPr lang="en-US" smtClean="0"/>
              <a:t>‹#›</a:t>
            </a:fld>
            <a:endParaRPr lang="en-US"/>
          </a:p>
        </p:txBody>
      </p:sp>
      <p:sp>
        <p:nvSpPr>
          <p:cNvPr id="9" name="Rectangle 8"/>
          <p:cNvSpPr/>
          <p:nvPr userDrawn="1"/>
        </p:nvSpPr>
        <p:spPr>
          <a:xfrm>
            <a:off x="0" y="0"/>
            <a:ext cx="9144000" cy="374904"/>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p>
        </p:txBody>
      </p:sp>
      <p:pic>
        <p:nvPicPr>
          <p:cNvPr id="10" name="Picture 9" descr="lUPAC_block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45733" cy="374025"/>
          </a:xfrm>
          <a:prstGeom prst="rect">
            <a:avLst/>
          </a:prstGeom>
        </p:spPr>
      </p:pic>
      <p:sp>
        <p:nvSpPr>
          <p:cNvPr id="11" name="TextBox 10"/>
          <p:cNvSpPr txBox="1"/>
          <p:nvPr userDrawn="1"/>
        </p:nvSpPr>
        <p:spPr>
          <a:xfrm>
            <a:off x="4868333" y="93115"/>
            <a:ext cx="4047067" cy="184666"/>
          </a:xfrm>
          <a:prstGeom prst="rect">
            <a:avLst/>
          </a:prstGeom>
          <a:noFill/>
        </p:spPr>
        <p:txBody>
          <a:bodyPr wrap="square" lIns="0" tIns="0" rIns="0" bIns="0" rtlCol="0">
            <a:noAutofit/>
          </a:bodyPr>
          <a:lstStyle/>
          <a:p>
            <a:pPr algn="r"/>
            <a:r>
              <a:rPr lang="en-US" sz="1200" b="1" spc="170" dirty="0">
                <a:solidFill>
                  <a:schemeClr val="accent3"/>
                </a:solidFill>
                <a:latin typeface="+mj-lt"/>
              </a:rPr>
              <a:t>ADVANCING CHEMISTRY WORLDWIDE</a:t>
            </a:r>
          </a:p>
        </p:txBody>
      </p:sp>
      <p:sp>
        <p:nvSpPr>
          <p:cNvPr id="12" name="Picture Placeholder 11"/>
          <p:cNvSpPr>
            <a:spLocks noGrp="1"/>
          </p:cNvSpPr>
          <p:nvPr>
            <p:ph type="pic" sz="quarter" idx="13"/>
          </p:nvPr>
        </p:nvSpPr>
        <p:spPr>
          <a:xfrm>
            <a:off x="465138" y="2760137"/>
            <a:ext cx="2778125" cy="3378200"/>
          </a:xfrm>
        </p:spPr>
        <p:txBody>
          <a:bodyPr/>
          <a:lstStyle/>
          <a:p>
            <a:endParaRPr lang="en-US"/>
          </a:p>
        </p:txBody>
      </p:sp>
    </p:spTree>
    <p:extLst>
      <p:ext uri="{BB962C8B-B14F-4D97-AF65-F5344CB8AC3E}">
        <p14:creationId xmlns:p14="http://schemas.microsoft.com/office/powerpoint/2010/main" val="4137934298"/>
      </p:ext>
    </p:extLst>
  </p:cSld>
  <p:clrMapOvr>
    <a:masterClrMapping/>
  </p:clrMapOvr>
  <p:transition advClick="0" advTm="30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2" name="Title 1"/>
          <p:cNvSpPr>
            <a:spLocks noGrp="1"/>
          </p:cNvSpPr>
          <p:nvPr>
            <p:ph type="title"/>
          </p:nvPr>
        </p:nvSpPr>
        <p:spPr>
          <a:xfrm>
            <a:off x="465667" y="685800"/>
            <a:ext cx="8229600" cy="1676400"/>
          </a:xfrm>
        </p:spPr>
        <p:txBody>
          <a:bodyPr lIns="0" tIns="0" rIns="0" anchor="t" anchorCtr="0">
            <a:noAutofit/>
          </a:bodyPr>
          <a:lstStyle/>
          <a:p>
            <a:r>
              <a:rPr lang="en-US" dirty="0"/>
              <a:t>Click to edit Master title style</a:t>
            </a:r>
          </a:p>
        </p:txBody>
      </p:sp>
      <p:sp>
        <p:nvSpPr>
          <p:cNvPr id="8" name="Picture Placeholder 7"/>
          <p:cNvSpPr>
            <a:spLocks noGrp="1"/>
          </p:cNvSpPr>
          <p:nvPr>
            <p:ph type="pic" sz="quarter" idx="13"/>
          </p:nvPr>
        </p:nvSpPr>
        <p:spPr>
          <a:xfrm>
            <a:off x="465667" y="2590800"/>
            <a:ext cx="8229599" cy="3657600"/>
          </a:xfrm>
        </p:spPr>
        <p:txBody>
          <a:bodyPr/>
          <a:lstStyle/>
          <a:p>
            <a:r>
              <a:rPr lang="en-US" dirty="0"/>
              <a:t>Drag picture to placeholder or click icon to add</a:t>
            </a:r>
          </a:p>
        </p:txBody>
      </p:sp>
      <p:sp>
        <p:nvSpPr>
          <p:cNvPr id="5" name="Rectangle 4"/>
          <p:cNvSpPr/>
          <p:nvPr userDrawn="1"/>
        </p:nvSpPr>
        <p:spPr>
          <a:xfrm>
            <a:off x="0" y="0"/>
            <a:ext cx="9144000" cy="374904"/>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p>
        </p:txBody>
      </p:sp>
      <p:pic>
        <p:nvPicPr>
          <p:cNvPr id="6" name="Picture 5" descr="lUPAC_block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45733" cy="374025"/>
          </a:xfrm>
          <a:prstGeom prst="rect">
            <a:avLst/>
          </a:prstGeom>
        </p:spPr>
      </p:pic>
      <p:sp>
        <p:nvSpPr>
          <p:cNvPr id="7" name="TextBox 6"/>
          <p:cNvSpPr txBox="1"/>
          <p:nvPr userDrawn="1"/>
        </p:nvSpPr>
        <p:spPr>
          <a:xfrm>
            <a:off x="4868333" y="93115"/>
            <a:ext cx="4047067" cy="184666"/>
          </a:xfrm>
          <a:prstGeom prst="rect">
            <a:avLst/>
          </a:prstGeom>
          <a:noFill/>
        </p:spPr>
        <p:txBody>
          <a:bodyPr wrap="square" lIns="0" tIns="0" rIns="0" bIns="0" rtlCol="0">
            <a:noAutofit/>
          </a:bodyPr>
          <a:lstStyle/>
          <a:p>
            <a:pPr algn="r"/>
            <a:r>
              <a:rPr lang="en-US" sz="1200" b="1" spc="170" dirty="0">
                <a:solidFill>
                  <a:schemeClr val="accent3"/>
                </a:solidFill>
                <a:latin typeface="+mj-lt"/>
              </a:rPr>
              <a:t>ADVANCING CHEMISTRY WORLDWIDE</a:t>
            </a:r>
          </a:p>
        </p:txBody>
      </p:sp>
    </p:spTree>
    <p:extLst>
      <p:ext uri="{BB962C8B-B14F-4D97-AF65-F5344CB8AC3E}">
        <p14:creationId xmlns:p14="http://schemas.microsoft.com/office/powerpoint/2010/main" val="4268839697"/>
      </p:ext>
    </p:extLst>
  </p:cSld>
  <p:clrMapOvr>
    <a:masterClrMapping/>
  </p:clrMapOvr>
  <p:transition advClick="0" advTm="30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only, full screen">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0" y="0"/>
            <a:ext cx="9144000" cy="6858000"/>
          </a:xfrm>
        </p:spPr>
        <p:txBody>
          <a:bodyPr/>
          <a:lstStyle/>
          <a:p>
            <a:r>
              <a:rPr lang="en-US" dirty="0"/>
              <a:t>Drag picture to placeholder or click icon to add</a:t>
            </a:r>
          </a:p>
        </p:txBody>
      </p:sp>
    </p:spTree>
    <p:extLst>
      <p:ext uri="{BB962C8B-B14F-4D97-AF65-F5344CB8AC3E}">
        <p14:creationId xmlns:p14="http://schemas.microsoft.com/office/powerpoint/2010/main" val="1928401929"/>
      </p:ext>
    </p:extLst>
  </p:cSld>
  <p:clrMapOvr>
    <a:masterClrMapping/>
  </p:clrMapOvr>
  <p:transition advClick="0" advTm="30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Line Title &amp; Subtitle Slide">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070100" y="4864100"/>
            <a:ext cx="6616700" cy="1155700"/>
          </a:xfrm>
        </p:spPr>
        <p:txBody>
          <a:bodyPr lIns="0" tIns="0" rIns="0">
            <a:noAutofit/>
          </a:bodyPr>
          <a:lstStyle>
            <a:lvl1pPr marL="0" indent="0" algn="l">
              <a:buNone/>
              <a:defRPr b="0" i="0">
                <a:solidFill>
                  <a:schemeClr val="tx1">
                    <a:tint val="75000"/>
                  </a:schemeClr>
                </a:solidFill>
                <a:latin typeface="Corbel"/>
                <a:cs typeface="Corbe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ext Placeholder 4"/>
          <p:cNvSpPr>
            <a:spLocks noGrp="1"/>
          </p:cNvSpPr>
          <p:nvPr>
            <p:ph type="body" sz="quarter" idx="12" hasCustomPrompt="1"/>
          </p:nvPr>
        </p:nvSpPr>
        <p:spPr>
          <a:xfrm>
            <a:off x="2070100" y="3200400"/>
            <a:ext cx="6616700" cy="1676400"/>
          </a:xfrm>
        </p:spPr>
        <p:txBody>
          <a:bodyPr/>
          <a:lstStyle>
            <a:lvl1pPr marL="0" indent="0" algn="l">
              <a:buNone/>
              <a:defRPr sz="4000" b="1">
                <a:solidFill>
                  <a:schemeClr val="bg1"/>
                </a:solidFill>
                <a:latin typeface="+mj-lt"/>
              </a:defRPr>
            </a:lvl1pPr>
          </a:lstStyle>
          <a:p>
            <a:pPr lvl="0"/>
            <a:r>
              <a:rPr lang="en-US" dirty="0"/>
              <a:t>Click to edit Main 2-Line Title styles</a:t>
            </a:r>
          </a:p>
        </p:txBody>
      </p:sp>
      <p:pic>
        <p:nvPicPr>
          <p:cNvPr id="10" name="Picture 9" descr="lUPAC_block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774258" y="2748719"/>
            <a:ext cx="6894576" cy="1397139"/>
          </a:xfrm>
          <a:prstGeom prst="rect">
            <a:avLst/>
          </a:prstGeom>
        </p:spPr>
      </p:pic>
    </p:spTree>
    <p:extLst>
      <p:ext uri="{BB962C8B-B14F-4D97-AF65-F5344CB8AC3E}">
        <p14:creationId xmlns:p14="http://schemas.microsoft.com/office/powerpoint/2010/main" val="2409375518"/>
      </p:ext>
    </p:extLst>
  </p:cSld>
  <p:clrMapOvr>
    <a:masterClrMapping/>
  </p:clrMapOvr>
  <p:transition advClick="0" advTm="30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Line Title &amp; Subtitle Slide">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070100" y="4114800"/>
            <a:ext cx="6616700" cy="1155700"/>
          </a:xfrm>
        </p:spPr>
        <p:txBody>
          <a:bodyPr lIns="0" tIns="0" rIns="0">
            <a:noAutofit/>
          </a:bodyPr>
          <a:lstStyle>
            <a:lvl1pPr marL="0" indent="0" algn="l">
              <a:buNone/>
              <a:defRPr b="0" i="0">
                <a:solidFill>
                  <a:schemeClr val="tx1">
                    <a:tint val="75000"/>
                  </a:schemeClr>
                </a:solidFill>
                <a:latin typeface="Corbel"/>
                <a:cs typeface="Corbe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6" name="Date Placeholder 8"/>
          <p:cNvSpPr>
            <a:spLocks noGrp="1"/>
          </p:cNvSpPr>
          <p:nvPr>
            <p:ph type="dt" sz="half" idx="10"/>
          </p:nvPr>
        </p:nvSpPr>
        <p:spPr>
          <a:xfrm>
            <a:off x="2070100" y="6165850"/>
            <a:ext cx="965200" cy="365125"/>
          </a:xfrm>
          <a:prstGeom prst="rect">
            <a:avLst/>
          </a:prstGeom>
        </p:spPr>
        <p:txBody>
          <a:bodyPr lIns="0" tIns="0" rIns="0" anchor="t" anchorCtr="0"/>
          <a:lstStyle>
            <a:lvl1pPr>
              <a:defRPr sz="1500" b="0" i="0">
                <a:solidFill>
                  <a:schemeClr val="tx1"/>
                </a:solidFill>
                <a:latin typeface="+mn-lt"/>
                <a:cs typeface="Corbel"/>
              </a:defRPr>
            </a:lvl1pPr>
          </a:lstStyle>
          <a:p>
            <a:pPr defTabSz="914400"/>
            <a:fld id="{8ACDCA61-D15B-364E-B35C-C9341E2BF5F1}" type="datetime1">
              <a:rPr lang="en-US" kern="0" smtClean="0"/>
              <a:pPr defTabSz="914400"/>
              <a:t>6/18/18</a:t>
            </a:fld>
            <a:endParaRPr lang="en-US" kern="0" dirty="0"/>
          </a:p>
        </p:txBody>
      </p:sp>
      <p:sp>
        <p:nvSpPr>
          <p:cNvPr id="17" name="Footer Placeholder 9"/>
          <p:cNvSpPr>
            <a:spLocks noGrp="1"/>
          </p:cNvSpPr>
          <p:nvPr>
            <p:ph type="ftr" sz="quarter" idx="11"/>
          </p:nvPr>
        </p:nvSpPr>
        <p:spPr>
          <a:xfrm>
            <a:off x="3302000" y="6165850"/>
            <a:ext cx="5384800" cy="365125"/>
          </a:xfrm>
          <a:prstGeom prst="rect">
            <a:avLst/>
          </a:prstGeom>
        </p:spPr>
        <p:txBody>
          <a:bodyPr lIns="0" tIns="0" rIns="0" anchor="t" anchorCtr="0"/>
          <a:lstStyle>
            <a:lvl1pPr algn="r">
              <a:defRPr sz="1500" b="0" i="0">
                <a:solidFill>
                  <a:schemeClr val="bg1"/>
                </a:solidFill>
                <a:latin typeface="+mn-lt"/>
                <a:cs typeface="Corbel"/>
              </a:defRPr>
            </a:lvl1pPr>
          </a:lstStyle>
          <a:p>
            <a:pPr defTabSz="914400"/>
            <a:endParaRPr lang="en-US" kern="0" dirty="0"/>
          </a:p>
        </p:txBody>
      </p:sp>
      <p:sp>
        <p:nvSpPr>
          <p:cNvPr id="8" name="Text Placeholder 4"/>
          <p:cNvSpPr>
            <a:spLocks noGrp="1"/>
          </p:cNvSpPr>
          <p:nvPr>
            <p:ph type="body" sz="quarter" idx="12" hasCustomPrompt="1"/>
          </p:nvPr>
        </p:nvSpPr>
        <p:spPr>
          <a:xfrm>
            <a:off x="2070100" y="3200400"/>
            <a:ext cx="6616700" cy="762000"/>
          </a:xfrm>
        </p:spPr>
        <p:txBody>
          <a:bodyPr/>
          <a:lstStyle>
            <a:lvl1pPr marL="0" indent="0">
              <a:buNone/>
              <a:defRPr sz="4000" b="1" baseline="0">
                <a:solidFill>
                  <a:schemeClr val="bg1"/>
                </a:solidFill>
                <a:latin typeface="+mj-lt"/>
              </a:defRPr>
            </a:lvl1pPr>
          </a:lstStyle>
          <a:p>
            <a:pPr lvl="0"/>
            <a:r>
              <a:rPr lang="en-US" dirty="0"/>
              <a:t>Click to edit Main 1-Line title</a:t>
            </a:r>
          </a:p>
        </p:txBody>
      </p:sp>
      <p:pic>
        <p:nvPicPr>
          <p:cNvPr id="10" name="Picture 9" descr="lUPAC_block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774258" y="2748719"/>
            <a:ext cx="6894576" cy="1397139"/>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95688" y="369114"/>
            <a:ext cx="1635591" cy="1308473"/>
          </a:xfrm>
          <a:prstGeom prst="rect">
            <a:avLst/>
          </a:prstGeom>
        </p:spPr>
      </p:pic>
    </p:spTree>
    <p:extLst>
      <p:ext uri="{BB962C8B-B14F-4D97-AF65-F5344CB8AC3E}">
        <p14:creationId xmlns:p14="http://schemas.microsoft.com/office/powerpoint/2010/main" val="1425451391"/>
      </p:ext>
    </p:extLst>
  </p:cSld>
  <p:clrMapOvr>
    <a:masterClrMapping/>
  </p:clrMapOvr>
  <p:transition advClick="0" advTm="30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No Subtitle) Slide">
    <p:bg>
      <p:bgPr>
        <a:solidFill>
          <a:schemeClr val="tx1"/>
        </a:solidFill>
        <a:effectLst/>
      </p:bgPr>
    </p:bg>
    <p:spTree>
      <p:nvGrpSpPr>
        <p:cNvPr id="1" name=""/>
        <p:cNvGrpSpPr/>
        <p:nvPr/>
      </p:nvGrpSpPr>
      <p:grpSpPr>
        <a:xfrm>
          <a:off x="0" y="0"/>
          <a:ext cx="0" cy="0"/>
          <a:chOff x="0" y="0"/>
          <a:chExt cx="0" cy="0"/>
        </a:xfrm>
      </p:grpSpPr>
      <p:pic>
        <p:nvPicPr>
          <p:cNvPr id="6" name="Picture 5" descr="lUPAC_block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774258" y="2748719"/>
            <a:ext cx="6894576" cy="1397139"/>
          </a:xfrm>
          <a:prstGeom prst="rect">
            <a:avLst/>
          </a:prstGeom>
        </p:spPr>
      </p:pic>
      <p:sp>
        <p:nvSpPr>
          <p:cNvPr id="10" name="Footer Placeholder 9"/>
          <p:cNvSpPr>
            <a:spLocks noGrp="1"/>
          </p:cNvSpPr>
          <p:nvPr>
            <p:ph type="ftr" sz="quarter" idx="11"/>
          </p:nvPr>
        </p:nvSpPr>
        <p:spPr>
          <a:xfrm>
            <a:off x="3276599" y="6165850"/>
            <a:ext cx="5418667" cy="365125"/>
          </a:xfrm>
        </p:spPr>
        <p:txBody>
          <a:bodyPr lIns="0" tIns="0" rIns="0" anchor="t" anchorCtr="0"/>
          <a:lstStyle>
            <a:lvl1pPr algn="r">
              <a:defRPr sz="1500" b="0" i="0">
                <a:solidFill>
                  <a:schemeClr val="bg1"/>
                </a:solidFill>
                <a:latin typeface="+mn-lt"/>
                <a:cs typeface="Corbel"/>
              </a:defRPr>
            </a:lvl1pPr>
          </a:lstStyle>
          <a:p>
            <a:endParaRPr lang="en-US" dirty="0"/>
          </a:p>
        </p:txBody>
      </p:sp>
      <p:sp>
        <p:nvSpPr>
          <p:cNvPr id="5" name="Text Placeholder 4"/>
          <p:cNvSpPr>
            <a:spLocks noGrp="1"/>
          </p:cNvSpPr>
          <p:nvPr>
            <p:ph type="body" sz="quarter" idx="12" hasCustomPrompt="1"/>
          </p:nvPr>
        </p:nvSpPr>
        <p:spPr>
          <a:xfrm>
            <a:off x="2070099" y="3200400"/>
            <a:ext cx="6625167" cy="2438400"/>
          </a:xfrm>
        </p:spPr>
        <p:txBody>
          <a:bodyPr/>
          <a:lstStyle>
            <a:lvl1pPr marL="0" indent="0" algn="l">
              <a:buNone/>
              <a:defRPr sz="4000" b="1">
                <a:solidFill>
                  <a:schemeClr val="bg1"/>
                </a:solidFill>
                <a:latin typeface="+mj-lt"/>
              </a:defRPr>
            </a:lvl1pPr>
          </a:lstStyle>
          <a:p>
            <a:pPr lvl="0"/>
            <a:r>
              <a:rPr lang="en-US" dirty="0"/>
              <a:t>Click to edit Main title</a:t>
            </a:r>
          </a:p>
        </p:txBody>
      </p:sp>
    </p:spTree>
    <p:extLst>
      <p:ext uri="{BB962C8B-B14F-4D97-AF65-F5344CB8AC3E}">
        <p14:creationId xmlns:p14="http://schemas.microsoft.com/office/powerpoint/2010/main" val="2402191371"/>
      </p:ext>
    </p:extLst>
  </p:cSld>
  <p:clrMapOvr>
    <a:masterClrMapping/>
  </p:clrMapOvr>
  <p:transition advClick="0" advTm="30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ission One">
    <p:bg>
      <p:bgPr>
        <a:solidFill>
          <a:schemeClr val="accent1"/>
        </a:solidFill>
        <a:effectLst/>
      </p:bgPr>
    </p:bg>
    <p:spTree>
      <p:nvGrpSpPr>
        <p:cNvPr id="1" name=""/>
        <p:cNvGrpSpPr/>
        <p:nvPr/>
      </p:nvGrpSpPr>
      <p:grpSpPr>
        <a:xfrm>
          <a:off x="0" y="0"/>
          <a:ext cx="0" cy="0"/>
          <a:chOff x="0" y="0"/>
          <a:chExt cx="0" cy="0"/>
        </a:xfrm>
      </p:grpSpPr>
      <p:sp>
        <p:nvSpPr>
          <p:cNvPr id="8" name="Rectangle 7"/>
          <p:cNvSpPr/>
          <p:nvPr userDrawn="1"/>
        </p:nvSpPr>
        <p:spPr>
          <a:xfrm>
            <a:off x="-12700" y="0"/>
            <a:ext cx="9156700" cy="1752600"/>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lUPAC_block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4900" y="381000"/>
            <a:ext cx="4267200" cy="864719"/>
          </a:xfrm>
          <a:prstGeom prst="rect">
            <a:avLst/>
          </a:prstGeom>
        </p:spPr>
      </p:pic>
      <p:sp>
        <p:nvSpPr>
          <p:cNvPr id="10" name="TextBox 9"/>
          <p:cNvSpPr txBox="1"/>
          <p:nvPr userDrawn="1"/>
        </p:nvSpPr>
        <p:spPr>
          <a:xfrm>
            <a:off x="5562600" y="388203"/>
            <a:ext cx="3200400" cy="830997"/>
          </a:xfrm>
          <a:prstGeom prst="rect">
            <a:avLst/>
          </a:prstGeom>
          <a:noFill/>
        </p:spPr>
        <p:txBody>
          <a:bodyPr wrap="square" lIns="0" tIns="0" rIns="0" rtlCol="0" anchor="t" anchorCtr="0">
            <a:noAutofit/>
          </a:bodyPr>
          <a:lstStyle/>
          <a:p>
            <a:r>
              <a:rPr lang="en-US" sz="5100" b="1" i="0" dirty="0">
                <a:solidFill>
                  <a:schemeClr val="bg1"/>
                </a:solidFill>
                <a:latin typeface="Corbel"/>
                <a:cs typeface="Corbel"/>
              </a:rPr>
              <a:t>MISSION</a:t>
            </a:r>
          </a:p>
        </p:txBody>
      </p:sp>
      <p:pic>
        <p:nvPicPr>
          <p:cNvPr id="11" name="Picture 10" descr="lUPAC_logo-revers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32250" y="5486400"/>
            <a:ext cx="1054100" cy="929658"/>
          </a:xfrm>
          <a:prstGeom prst="rect">
            <a:avLst/>
          </a:prstGeom>
        </p:spPr>
      </p:pic>
      <p:sp>
        <p:nvSpPr>
          <p:cNvPr id="5" name="Text Placeholder 4"/>
          <p:cNvSpPr>
            <a:spLocks noGrp="1"/>
          </p:cNvSpPr>
          <p:nvPr>
            <p:ph type="body" sz="quarter" idx="10"/>
          </p:nvPr>
        </p:nvSpPr>
        <p:spPr>
          <a:xfrm>
            <a:off x="465138" y="2260600"/>
            <a:ext cx="8229600" cy="3014663"/>
          </a:xfrm>
        </p:spPr>
        <p:txBody>
          <a:bodyPr/>
          <a:lstStyle>
            <a:lvl1pPr>
              <a:defRPr>
                <a:solidFill>
                  <a:schemeClr val="bg1"/>
                </a:solidFill>
              </a:defRPr>
            </a:lvl1pPr>
            <a:lvl2pPr>
              <a:buClr>
                <a:schemeClr val="accent2"/>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893011"/>
      </p:ext>
    </p:extLst>
  </p:cSld>
  <p:clrMapOvr>
    <a:masterClrMapping/>
  </p:clrMapOvr>
  <p:transition advClick="0" advTm="30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ission Two">
    <p:bg>
      <p:bgPr>
        <a:solidFill>
          <a:schemeClr val="accent2"/>
        </a:solidFill>
        <a:effectLst/>
      </p:bgPr>
    </p:bg>
    <p:spTree>
      <p:nvGrpSpPr>
        <p:cNvPr id="1" name=""/>
        <p:cNvGrpSpPr/>
        <p:nvPr/>
      </p:nvGrpSpPr>
      <p:grpSpPr>
        <a:xfrm>
          <a:off x="0" y="0"/>
          <a:ext cx="0" cy="0"/>
          <a:chOff x="0" y="0"/>
          <a:chExt cx="0" cy="0"/>
        </a:xfrm>
      </p:grpSpPr>
      <p:sp>
        <p:nvSpPr>
          <p:cNvPr id="16" name="Rectangle 15"/>
          <p:cNvSpPr/>
          <p:nvPr userDrawn="1"/>
        </p:nvSpPr>
        <p:spPr>
          <a:xfrm>
            <a:off x="-12700" y="0"/>
            <a:ext cx="9156700" cy="1752600"/>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lUPAC_block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4900" y="381000"/>
            <a:ext cx="4267200" cy="864719"/>
          </a:xfrm>
          <a:prstGeom prst="rect">
            <a:avLst/>
          </a:prstGeom>
        </p:spPr>
      </p:pic>
      <p:sp>
        <p:nvSpPr>
          <p:cNvPr id="18" name="TextBox 17"/>
          <p:cNvSpPr txBox="1"/>
          <p:nvPr userDrawn="1"/>
        </p:nvSpPr>
        <p:spPr>
          <a:xfrm>
            <a:off x="5562600" y="388203"/>
            <a:ext cx="3200400" cy="830997"/>
          </a:xfrm>
          <a:prstGeom prst="rect">
            <a:avLst/>
          </a:prstGeom>
          <a:noFill/>
        </p:spPr>
        <p:txBody>
          <a:bodyPr wrap="square" lIns="0" tIns="0" rIns="0" rtlCol="0" anchor="t" anchorCtr="0">
            <a:noAutofit/>
          </a:bodyPr>
          <a:lstStyle/>
          <a:p>
            <a:r>
              <a:rPr lang="en-US" sz="5100" b="1" i="0" dirty="0">
                <a:solidFill>
                  <a:schemeClr val="bg1"/>
                </a:solidFill>
                <a:latin typeface="Corbel"/>
                <a:cs typeface="Corbel"/>
              </a:rPr>
              <a:t>MISSION</a:t>
            </a:r>
          </a:p>
        </p:txBody>
      </p:sp>
      <p:pic>
        <p:nvPicPr>
          <p:cNvPr id="7" name="Picture 6" descr="lUPAC_logo-revers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32250" y="5486400"/>
            <a:ext cx="1054100" cy="929658"/>
          </a:xfrm>
          <a:prstGeom prst="rect">
            <a:avLst/>
          </a:prstGeom>
        </p:spPr>
      </p:pic>
      <p:sp>
        <p:nvSpPr>
          <p:cNvPr id="9" name="Text Placeholder 4"/>
          <p:cNvSpPr>
            <a:spLocks noGrp="1"/>
          </p:cNvSpPr>
          <p:nvPr>
            <p:ph type="body" sz="quarter" idx="10"/>
          </p:nvPr>
        </p:nvSpPr>
        <p:spPr>
          <a:xfrm>
            <a:off x="465138" y="2260600"/>
            <a:ext cx="8229600" cy="3014663"/>
          </a:xfrm>
        </p:spPr>
        <p:txBody>
          <a:bodyPr/>
          <a:lstStyle>
            <a:lvl1pPr>
              <a:defRPr>
                <a:solidFill>
                  <a:schemeClr val="bg1"/>
                </a:solidFill>
              </a:defRPr>
            </a:lvl1pPr>
            <a:lvl2pPr>
              <a:buClr>
                <a:schemeClr val="accent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38962689"/>
      </p:ext>
    </p:extLst>
  </p:cSld>
  <p:clrMapOvr>
    <a:masterClrMapping/>
  </p:clrMapOvr>
  <p:transition advClick="0" advTm="30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ission Three">
    <p:bg>
      <p:bgPr>
        <a:solidFill>
          <a:schemeClr val="accent3"/>
        </a:solidFill>
        <a:effectLst/>
      </p:bgPr>
    </p:bg>
    <p:spTree>
      <p:nvGrpSpPr>
        <p:cNvPr id="1" name=""/>
        <p:cNvGrpSpPr/>
        <p:nvPr/>
      </p:nvGrpSpPr>
      <p:grpSpPr>
        <a:xfrm>
          <a:off x="0" y="0"/>
          <a:ext cx="0" cy="0"/>
          <a:chOff x="0" y="0"/>
          <a:chExt cx="0" cy="0"/>
        </a:xfrm>
      </p:grpSpPr>
      <p:pic>
        <p:nvPicPr>
          <p:cNvPr id="7" name="Picture 6" descr="lUPAC_logo-reversed.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2250" y="5486400"/>
            <a:ext cx="1054100" cy="929658"/>
          </a:xfrm>
          <a:prstGeom prst="rect">
            <a:avLst/>
          </a:prstGeom>
        </p:spPr>
      </p:pic>
      <p:sp>
        <p:nvSpPr>
          <p:cNvPr id="8" name="Rectangle 7"/>
          <p:cNvSpPr/>
          <p:nvPr userDrawn="1"/>
        </p:nvSpPr>
        <p:spPr>
          <a:xfrm>
            <a:off x="-12700" y="0"/>
            <a:ext cx="9156700" cy="1752600"/>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lUPAC_blocks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4900" y="381000"/>
            <a:ext cx="4267200" cy="864719"/>
          </a:xfrm>
          <a:prstGeom prst="rect">
            <a:avLst/>
          </a:prstGeom>
        </p:spPr>
      </p:pic>
      <p:sp>
        <p:nvSpPr>
          <p:cNvPr id="13" name="TextBox 12"/>
          <p:cNvSpPr txBox="1"/>
          <p:nvPr userDrawn="1"/>
        </p:nvSpPr>
        <p:spPr>
          <a:xfrm>
            <a:off x="5562600" y="388203"/>
            <a:ext cx="3200400" cy="830997"/>
          </a:xfrm>
          <a:prstGeom prst="rect">
            <a:avLst/>
          </a:prstGeom>
          <a:noFill/>
        </p:spPr>
        <p:txBody>
          <a:bodyPr wrap="square" lIns="0" tIns="0" rIns="0" rtlCol="0" anchor="t" anchorCtr="0">
            <a:noAutofit/>
          </a:bodyPr>
          <a:lstStyle/>
          <a:p>
            <a:r>
              <a:rPr lang="en-US" sz="5100" b="1" i="0" dirty="0">
                <a:solidFill>
                  <a:schemeClr val="bg1"/>
                </a:solidFill>
                <a:latin typeface="Corbel"/>
                <a:cs typeface="Corbel"/>
              </a:rPr>
              <a:t>MISSION</a:t>
            </a:r>
          </a:p>
        </p:txBody>
      </p:sp>
      <p:sp>
        <p:nvSpPr>
          <p:cNvPr id="11" name="Text Placeholder 4"/>
          <p:cNvSpPr>
            <a:spLocks noGrp="1"/>
          </p:cNvSpPr>
          <p:nvPr>
            <p:ph type="body" sz="quarter" idx="10"/>
          </p:nvPr>
        </p:nvSpPr>
        <p:spPr>
          <a:xfrm>
            <a:off x="465138" y="2260600"/>
            <a:ext cx="8229600" cy="3014663"/>
          </a:xfrm>
        </p:spPr>
        <p:txBody>
          <a:bodyPr/>
          <a:lstStyle>
            <a:lvl1pPr>
              <a:defRPr>
                <a:solidFill>
                  <a:schemeClr val="bg1"/>
                </a:solidFill>
              </a:defRPr>
            </a:lvl1pPr>
            <a:lvl2pPr>
              <a:buClr>
                <a:schemeClr val="accent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2017603"/>
      </p:ext>
    </p:extLst>
  </p:cSld>
  <p:clrMapOvr>
    <a:masterClrMapping/>
  </p:clrMapOvr>
  <p:transition advClick="0" advTm="30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ission Four">
    <p:bg>
      <p:bgPr>
        <a:solidFill>
          <a:schemeClr val="accent4"/>
        </a:solidFill>
        <a:effectLst/>
      </p:bgPr>
    </p:bg>
    <p:spTree>
      <p:nvGrpSpPr>
        <p:cNvPr id="1" name=""/>
        <p:cNvGrpSpPr/>
        <p:nvPr/>
      </p:nvGrpSpPr>
      <p:grpSpPr>
        <a:xfrm>
          <a:off x="0" y="0"/>
          <a:ext cx="0" cy="0"/>
          <a:chOff x="0" y="0"/>
          <a:chExt cx="0" cy="0"/>
        </a:xfrm>
      </p:grpSpPr>
      <p:sp>
        <p:nvSpPr>
          <p:cNvPr id="7" name="Rectangle 6"/>
          <p:cNvSpPr/>
          <p:nvPr userDrawn="1"/>
        </p:nvSpPr>
        <p:spPr>
          <a:xfrm>
            <a:off x="-12700" y="0"/>
            <a:ext cx="9156700" cy="1752600"/>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lUPAC_block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4900" y="381000"/>
            <a:ext cx="4267200" cy="864719"/>
          </a:xfrm>
          <a:prstGeom prst="rect">
            <a:avLst/>
          </a:prstGeom>
        </p:spPr>
      </p:pic>
      <p:sp>
        <p:nvSpPr>
          <p:cNvPr id="9" name="TextBox 8"/>
          <p:cNvSpPr txBox="1"/>
          <p:nvPr userDrawn="1"/>
        </p:nvSpPr>
        <p:spPr>
          <a:xfrm>
            <a:off x="5562600" y="388203"/>
            <a:ext cx="3200400" cy="830997"/>
          </a:xfrm>
          <a:prstGeom prst="rect">
            <a:avLst/>
          </a:prstGeom>
          <a:noFill/>
        </p:spPr>
        <p:txBody>
          <a:bodyPr wrap="square" lIns="0" tIns="0" rIns="0" rtlCol="0" anchor="t" anchorCtr="0">
            <a:noAutofit/>
          </a:bodyPr>
          <a:lstStyle/>
          <a:p>
            <a:r>
              <a:rPr lang="en-US" sz="5100" b="1" i="0" dirty="0">
                <a:solidFill>
                  <a:schemeClr val="bg1"/>
                </a:solidFill>
                <a:latin typeface="Corbel"/>
                <a:cs typeface="Corbel"/>
              </a:rPr>
              <a:t>VISION</a:t>
            </a:r>
          </a:p>
        </p:txBody>
      </p:sp>
      <p:pic>
        <p:nvPicPr>
          <p:cNvPr id="14" name="Picture 13" descr="lUPAC_logo-revers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32250" y="5486400"/>
            <a:ext cx="1054100" cy="929658"/>
          </a:xfrm>
          <a:prstGeom prst="rect">
            <a:avLst/>
          </a:prstGeom>
        </p:spPr>
      </p:pic>
      <p:sp>
        <p:nvSpPr>
          <p:cNvPr id="11" name="Text Placeholder 4"/>
          <p:cNvSpPr>
            <a:spLocks noGrp="1"/>
          </p:cNvSpPr>
          <p:nvPr>
            <p:ph type="body" sz="quarter" idx="10"/>
          </p:nvPr>
        </p:nvSpPr>
        <p:spPr>
          <a:xfrm>
            <a:off x="465138" y="2260600"/>
            <a:ext cx="8229600" cy="3014663"/>
          </a:xfrm>
        </p:spPr>
        <p:txBody>
          <a:bodyPr/>
          <a:lstStyle>
            <a:lvl1pPr>
              <a:defRPr>
                <a:solidFill>
                  <a:schemeClr val="bg1"/>
                </a:solidFill>
              </a:defRPr>
            </a:lvl1pPr>
            <a:lvl2pPr>
              <a:buClr>
                <a:schemeClr val="accent2"/>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7415574"/>
      </p:ext>
    </p:extLst>
  </p:cSld>
  <p:clrMapOvr>
    <a:masterClrMapping/>
  </p:clrMapOvr>
  <p:transition advClick="0" advTm="30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3" name="Rectangle 2"/>
          <p:cNvSpPr/>
          <p:nvPr userDrawn="1"/>
        </p:nvSpPr>
        <p:spPr>
          <a:xfrm>
            <a:off x="0" y="0"/>
            <a:ext cx="9144000" cy="374904"/>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p>
        </p:txBody>
      </p:sp>
      <p:sp>
        <p:nvSpPr>
          <p:cNvPr id="13" name="Content Placeholder 12"/>
          <p:cNvSpPr>
            <a:spLocks noGrp="1"/>
          </p:cNvSpPr>
          <p:nvPr>
            <p:ph sz="quarter" idx="10"/>
          </p:nvPr>
        </p:nvSpPr>
        <p:spPr>
          <a:xfrm>
            <a:off x="465667" y="2446876"/>
            <a:ext cx="8229600" cy="3975100"/>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p:cNvSpPr>
            <a:spLocks noGrp="1"/>
          </p:cNvSpPr>
          <p:nvPr>
            <p:ph type="title"/>
          </p:nvPr>
        </p:nvSpPr>
        <p:spPr>
          <a:xfrm>
            <a:off x="465667" y="685800"/>
            <a:ext cx="8229600" cy="1676400"/>
          </a:xfrm>
        </p:spPr>
        <p:txBody>
          <a:bodyPr lIns="0" tIns="0" rIns="0" anchor="t" anchorCtr="0">
            <a:noAutofit/>
          </a:bodyPr>
          <a:lstStyle/>
          <a:p>
            <a:r>
              <a:rPr lang="en-US" dirty="0"/>
              <a:t>Click to edit Master title style</a:t>
            </a:r>
          </a:p>
        </p:txBody>
      </p:sp>
      <p:pic>
        <p:nvPicPr>
          <p:cNvPr id="2" name="Picture 1" descr="lUPAC_block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45733" cy="374025"/>
          </a:xfrm>
          <a:prstGeom prst="rect">
            <a:avLst/>
          </a:prstGeom>
        </p:spPr>
      </p:pic>
      <p:sp>
        <p:nvSpPr>
          <p:cNvPr id="4" name="TextBox 3"/>
          <p:cNvSpPr txBox="1"/>
          <p:nvPr userDrawn="1"/>
        </p:nvSpPr>
        <p:spPr>
          <a:xfrm>
            <a:off x="4868333" y="93115"/>
            <a:ext cx="4047067" cy="184666"/>
          </a:xfrm>
          <a:prstGeom prst="rect">
            <a:avLst/>
          </a:prstGeom>
          <a:noFill/>
        </p:spPr>
        <p:txBody>
          <a:bodyPr wrap="square" lIns="0" tIns="0" rIns="0" bIns="0" rtlCol="0">
            <a:noAutofit/>
          </a:bodyPr>
          <a:lstStyle/>
          <a:p>
            <a:pPr algn="r"/>
            <a:r>
              <a:rPr lang="en-US" sz="1200" b="1" spc="170" dirty="0">
                <a:solidFill>
                  <a:schemeClr val="accent3"/>
                </a:solidFill>
                <a:latin typeface="+mj-lt"/>
              </a:rPr>
              <a:t>ADVANCING CHEMISTRY WORLDWIDE</a:t>
            </a:r>
          </a:p>
        </p:txBody>
      </p:sp>
    </p:spTree>
    <p:extLst>
      <p:ext uri="{BB962C8B-B14F-4D97-AF65-F5344CB8AC3E}">
        <p14:creationId xmlns:p14="http://schemas.microsoft.com/office/powerpoint/2010/main" val="3443054245"/>
      </p:ext>
    </p:extLst>
  </p:cSld>
  <p:clrMapOvr>
    <a:masterClrMapping/>
  </p:clrMapOvr>
  <p:transition advClick="0" advTm="30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5666" y="274638"/>
            <a:ext cx="8221133"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65666" y="1600200"/>
            <a:ext cx="8229601" cy="4525963"/>
          </a:xfrm>
          <a:prstGeom prst="rect">
            <a:avLst/>
          </a:prstGeom>
        </p:spPr>
        <p:txBody>
          <a:bodyPr vert="horz" lIns="0" tIns="0" rIns="0" bIns="0" rtlCol="0" anchor="t" anchorCtr="0">
            <a:noAutofit/>
          </a:bodyPr>
          <a:lstStyle/>
          <a:p>
            <a:pPr lvl="0"/>
            <a:r>
              <a:rPr lang="en-US" dirty="0"/>
              <a:t>Click to edit Master text styles</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4" name="Date Placeholder 3"/>
          <p:cNvSpPr>
            <a:spLocks noGrp="1"/>
          </p:cNvSpPr>
          <p:nvPr>
            <p:ph type="dt" sz="half" idx="2"/>
          </p:nvPr>
        </p:nvSpPr>
        <p:spPr>
          <a:xfrm>
            <a:off x="465666" y="6356350"/>
            <a:ext cx="2125133" cy="365125"/>
          </a:xfrm>
          <a:prstGeom prst="rect">
            <a:avLst/>
          </a:prstGeom>
        </p:spPr>
        <p:txBody>
          <a:bodyPr vert="horz" lIns="0" tIns="0" rIns="0" bIns="45720" rtlCol="0" anchor="t" anchorCtr="0"/>
          <a:lstStyle>
            <a:lvl1pPr algn="l">
              <a:defRPr sz="1200" b="0" i="0">
                <a:solidFill>
                  <a:schemeClr val="tx1">
                    <a:tint val="75000"/>
                  </a:schemeClr>
                </a:solidFill>
                <a:latin typeface="+mn-lt"/>
                <a:cs typeface="Corbel"/>
              </a:defRPr>
            </a:lvl1pPr>
          </a:lstStyle>
          <a:p>
            <a:fld id="{AA510495-6F40-224B-879E-AEDF4DD35A16}" type="datetime1">
              <a:rPr lang="en-US" smtClean="0"/>
              <a:pPr/>
              <a:t>6/18/18</a:t>
            </a:fld>
            <a:endParaRPr lang="en-US" dirty="0"/>
          </a:p>
        </p:txBody>
      </p:sp>
      <p:sp>
        <p:nvSpPr>
          <p:cNvPr id="5" name="Footer Placeholder 4"/>
          <p:cNvSpPr>
            <a:spLocks noGrp="1"/>
          </p:cNvSpPr>
          <p:nvPr>
            <p:ph type="ftr" sz="quarter" idx="3"/>
          </p:nvPr>
        </p:nvSpPr>
        <p:spPr>
          <a:xfrm>
            <a:off x="2980267" y="6356350"/>
            <a:ext cx="3200400" cy="365125"/>
          </a:xfrm>
          <a:prstGeom prst="rect">
            <a:avLst/>
          </a:prstGeom>
        </p:spPr>
        <p:txBody>
          <a:bodyPr vert="horz" lIns="0" tIns="0" rIns="0" bIns="45720" rtlCol="0" anchor="t" anchorCtr="0"/>
          <a:lstStyle>
            <a:lvl1pPr algn="ctr">
              <a:defRPr sz="1200" b="0" i="0">
                <a:solidFill>
                  <a:schemeClr val="tx1">
                    <a:tint val="75000"/>
                  </a:schemeClr>
                </a:solidFill>
                <a:latin typeface="+mn-lt"/>
                <a:cs typeface="Corbel"/>
              </a:defRPr>
            </a:lvl1pPr>
          </a:lstStyle>
          <a:p>
            <a:endParaRPr lang="en-US" dirty="0"/>
          </a:p>
        </p:txBody>
      </p:sp>
      <p:sp>
        <p:nvSpPr>
          <p:cNvPr id="6" name="Slide Number Placeholder 5"/>
          <p:cNvSpPr>
            <a:spLocks noGrp="1"/>
          </p:cNvSpPr>
          <p:nvPr>
            <p:ph type="sldNum" sz="quarter" idx="4"/>
          </p:nvPr>
        </p:nvSpPr>
        <p:spPr>
          <a:xfrm>
            <a:off x="6553199" y="6356350"/>
            <a:ext cx="2142067" cy="365125"/>
          </a:xfrm>
          <a:prstGeom prst="rect">
            <a:avLst/>
          </a:prstGeom>
        </p:spPr>
        <p:txBody>
          <a:bodyPr vert="horz" lIns="0" tIns="0" rIns="0" bIns="45720" rtlCol="0" anchor="t" anchorCtr="0"/>
          <a:lstStyle>
            <a:lvl1pPr algn="r">
              <a:defRPr sz="1200" b="0" i="0">
                <a:solidFill>
                  <a:schemeClr val="tx1">
                    <a:tint val="75000"/>
                  </a:schemeClr>
                </a:solidFill>
                <a:latin typeface="+mn-lt"/>
                <a:cs typeface="Corbel"/>
              </a:defRPr>
            </a:lvl1pPr>
          </a:lstStyle>
          <a:p>
            <a:fld id="{991F5CE9-18BA-DE4D-90FE-687484CD80F0}" type="slidenum">
              <a:rPr lang="en-US" smtClean="0"/>
              <a:pPr/>
              <a:t>‹#›</a:t>
            </a:fld>
            <a:endParaRPr lang="en-US" dirty="0"/>
          </a:p>
        </p:txBody>
      </p:sp>
    </p:spTree>
    <p:extLst>
      <p:ext uri="{BB962C8B-B14F-4D97-AF65-F5344CB8AC3E}">
        <p14:creationId xmlns:p14="http://schemas.microsoft.com/office/powerpoint/2010/main" val="2282189937"/>
      </p:ext>
    </p:extLst>
  </p:cSld>
  <p:clrMap bg1="lt1" tx1="dk1" bg2="lt2" tx2="dk2" accent1="accent1" accent2="accent2" accent3="accent3" accent4="accent4" accent5="accent5" accent6="accent6" hlink="hlink" folHlink="folHlink"/>
  <p:sldLayoutIdLst>
    <p:sldLayoutId id="2147483676" r:id="rId1"/>
    <p:sldLayoutId id="2147483675" r:id="rId2"/>
    <p:sldLayoutId id="2147483649" r:id="rId3"/>
    <p:sldLayoutId id="2147483674" r:id="rId4"/>
    <p:sldLayoutId id="2147483654" r:id="rId5"/>
    <p:sldLayoutId id="2147483690" r:id="rId6"/>
    <p:sldLayoutId id="2147483689" r:id="rId7"/>
    <p:sldLayoutId id="2147483691" r:id="rId8"/>
    <p:sldLayoutId id="2147483693" r:id="rId9"/>
    <p:sldLayoutId id="2147483652" r:id="rId10"/>
    <p:sldLayoutId id="2147483656" r:id="rId11"/>
    <p:sldLayoutId id="2147483650" r:id="rId12"/>
    <p:sldLayoutId id="2147483694" r:id="rId13"/>
  </p:sldLayoutIdLst>
  <p:transition advClick="0" advTm="30000">
    <p:fade/>
  </p:transition>
  <p:hf sldNum="0" hdr="0"/>
  <p:txStyles>
    <p:titleStyle>
      <a:lvl1pPr algn="ctr" defTabSz="457200" rtl="0" eaLnBrk="1" latinLnBrk="0" hangingPunct="1">
        <a:spcBef>
          <a:spcPct val="0"/>
        </a:spcBef>
        <a:buNone/>
        <a:defRPr sz="3600" b="1" i="0" kern="1200">
          <a:solidFill>
            <a:schemeClr val="tx1"/>
          </a:solidFill>
          <a:latin typeface="Corbel"/>
          <a:ea typeface="+mj-ea"/>
          <a:cs typeface="Corbel"/>
        </a:defRPr>
      </a:lvl1pPr>
    </p:titleStyle>
    <p:bodyStyle>
      <a:lvl1pPr marL="0" indent="0" algn="l" defTabSz="457200" rtl="0" eaLnBrk="1" latinLnBrk="0" hangingPunct="1">
        <a:lnSpc>
          <a:spcPct val="100000"/>
        </a:lnSpc>
        <a:spcBef>
          <a:spcPts val="0"/>
        </a:spcBef>
        <a:spcAft>
          <a:spcPts val="1200"/>
        </a:spcAft>
        <a:buClr>
          <a:schemeClr val="accent4"/>
        </a:buClr>
        <a:buFontTx/>
        <a:buNone/>
        <a:defRPr sz="2400" b="0" i="0" kern="1200" spc="-20">
          <a:solidFill>
            <a:schemeClr val="tx1"/>
          </a:solidFill>
          <a:latin typeface="+mn-lt"/>
          <a:ea typeface="+mn-ea"/>
          <a:cs typeface="Corbel"/>
        </a:defRPr>
      </a:lvl1pPr>
      <a:lvl2pPr marL="804672" indent="-347472" algn="l" defTabSz="457200" rtl="0" eaLnBrk="1" latinLnBrk="0" hangingPunct="1">
        <a:lnSpc>
          <a:spcPct val="100000"/>
        </a:lnSpc>
        <a:spcBef>
          <a:spcPts val="0"/>
        </a:spcBef>
        <a:spcAft>
          <a:spcPts val="1200"/>
        </a:spcAft>
        <a:buClr>
          <a:schemeClr val="accent4"/>
        </a:buClr>
        <a:buSzPct val="100000"/>
        <a:buFont typeface="Wingdings" charset="2"/>
        <a:buChar char="§"/>
        <a:defRPr sz="2400" b="0" i="0" kern="1200" spc="-20">
          <a:solidFill>
            <a:schemeClr val="tx1"/>
          </a:solidFill>
          <a:latin typeface="+mn-lt"/>
          <a:ea typeface="+mn-ea"/>
          <a:cs typeface="Corbel"/>
        </a:defRPr>
      </a:lvl2pPr>
      <a:lvl3pPr marL="822960" indent="0" algn="l" defTabSz="457200" rtl="0" eaLnBrk="1" latinLnBrk="0" hangingPunct="1">
        <a:lnSpc>
          <a:spcPct val="100000"/>
        </a:lnSpc>
        <a:spcBef>
          <a:spcPts val="0"/>
        </a:spcBef>
        <a:spcAft>
          <a:spcPts val="1200"/>
        </a:spcAft>
        <a:buSzPct val="95000"/>
        <a:buFontTx/>
        <a:buNone/>
        <a:defRPr sz="2000" b="0" i="0" kern="1200" spc="-20">
          <a:solidFill>
            <a:schemeClr val="accent4"/>
          </a:solidFill>
          <a:latin typeface="+mn-lt"/>
          <a:ea typeface="+mn-ea"/>
          <a:cs typeface="Corbel"/>
        </a:defRPr>
      </a:lvl3pPr>
      <a:lvl4pPr marL="1371600" indent="0" algn="l" defTabSz="457200" rtl="0" eaLnBrk="1" latinLnBrk="0" hangingPunct="1">
        <a:lnSpc>
          <a:spcPct val="100000"/>
        </a:lnSpc>
        <a:spcBef>
          <a:spcPts val="0"/>
        </a:spcBef>
        <a:spcAft>
          <a:spcPts val="1200"/>
        </a:spcAft>
        <a:buFontTx/>
        <a:buNone/>
        <a:defRPr sz="1800" b="0" i="0" kern="1200" spc="-20">
          <a:solidFill>
            <a:schemeClr val="tx1"/>
          </a:solidFill>
          <a:latin typeface="+mn-lt"/>
          <a:ea typeface="+mn-ea"/>
          <a:cs typeface="Corbel"/>
        </a:defRPr>
      </a:lvl4pPr>
      <a:lvl5pPr marL="1828800" indent="0" algn="l" defTabSz="457200" rtl="0" eaLnBrk="1" latinLnBrk="0" hangingPunct="1">
        <a:lnSpc>
          <a:spcPct val="100000"/>
        </a:lnSpc>
        <a:spcBef>
          <a:spcPts val="0"/>
        </a:spcBef>
        <a:spcAft>
          <a:spcPts val="1200"/>
        </a:spcAft>
        <a:buFontTx/>
        <a:buNone/>
        <a:defRPr sz="1800" b="0" i="0" kern="1200" spc="-20">
          <a:solidFill>
            <a:schemeClr val="tx1"/>
          </a:solidFill>
          <a:latin typeface="+mn-lt"/>
          <a:ea typeface="+mn-ea"/>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gif"/><Relationship Id="rId1" Type="http://schemas.openxmlformats.org/officeDocument/2006/relationships/slideLayout" Target="../slideLayouts/slideLayout9.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tiff"/></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19.jpe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hyperlink" Target="http://www.iupac.org/100" TargetMode="External"/><Relationship Id="rId2" Type="http://schemas.openxmlformats.org/officeDocument/2006/relationships/hyperlink" Target="mailto:iupac100@iupac.org" TargetMode="Externa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hyperlink" Target="mailto:iypt2019@iupac.org" TargetMode="External"/><Relationship Id="rId2" Type="http://schemas.openxmlformats.org/officeDocument/2006/relationships/hyperlink" Target="http://www.iypt2019.org/" TargetMode="External"/><Relationship Id="rId1" Type="http://schemas.openxmlformats.org/officeDocument/2006/relationships/slideLayout" Target="../slideLayouts/slideLayout10.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iypt2019.org/" TargetMode="Externa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p:txBody>
          <a:bodyPr/>
          <a:lstStyle/>
          <a:p>
            <a:pPr algn="ctr"/>
            <a:r>
              <a:rPr lang="en-US" sz="3600" dirty="0">
                <a:solidFill>
                  <a:schemeClr val="bg1"/>
                </a:solidFill>
              </a:rPr>
              <a:t>100 Years of Creating a Common Language for Chemistry</a:t>
            </a:r>
            <a:endParaRPr lang="en-US"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723900"/>
            <a:ext cx="5124450" cy="4099560"/>
          </a:xfrm>
          <a:prstGeom prst="rect">
            <a:avLst/>
          </a:prstGeom>
        </p:spPr>
      </p:pic>
    </p:spTree>
    <p:extLst>
      <p:ext uri="{BB962C8B-B14F-4D97-AF65-F5344CB8AC3E}">
        <p14:creationId xmlns:p14="http://schemas.microsoft.com/office/powerpoint/2010/main" val="954067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5667" y="417443"/>
            <a:ext cx="8229600" cy="1178444"/>
          </a:xfrm>
        </p:spPr>
        <p:txBody>
          <a:bodyPr/>
          <a:lstStyle/>
          <a:p>
            <a:r>
              <a:rPr lang="en-US" dirty="0"/>
              <a:t>Empowering Women in Chemistry: </a:t>
            </a:r>
            <a:br>
              <a:rPr lang="en-US" dirty="0"/>
            </a:br>
            <a:r>
              <a:rPr lang="en-US" dirty="0"/>
              <a:t>A Global Breakfast Event</a:t>
            </a:r>
          </a:p>
        </p:txBody>
      </p:sp>
      <p:sp>
        <p:nvSpPr>
          <p:cNvPr id="4" name="TextBox 3"/>
          <p:cNvSpPr txBox="1"/>
          <p:nvPr/>
        </p:nvSpPr>
        <p:spPr>
          <a:xfrm>
            <a:off x="333146" y="1594124"/>
            <a:ext cx="3705454" cy="5139869"/>
          </a:xfrm>
          <a:prstGeom prst="rect">
            <a:avLst/>
          </a:prstGeom>
          <a:noFill/>
        </p:spPr>
        <p:txBody>
          <a:bodyPr wrap="square" rtlCol="0">
            <a:spAutoFit/>
          </a:bodyPr>
          <a:lstStyle/>
          <a:p>
            <a:r>
              <a:rPr lang="en-US" sz="2000" b="1" dirty="0"/>
              <a:t>When: </a:t>
            </a:r>
            <a:r>
              <a:rPr lang="en-US" sz="2000" b="1" dirty="0">
                <a:solidFill>
                  <a:srgbClr val="D93205"/>
                </a:solidFill>
              </a:rPr>
              <a:t>Tuesday 12 February 2019</a:t>
            </a:r>
          </a:p>
          <a:p>
            <a:endParaRPr lang="en-US" sz="2000" b="1" dirty="0"/>
          </a:p>
          <a:p>
            <a:r>
              <a:rPr lang="en-US" b="1" dirty="0"/>
              <a:t>Highlights:</a:t>
            </a:r>
          </a:p>
          <a:p>
            <a:pPr marL="285750" indent="-285750">
              <a:buFont typeface="Arial" panose="020B0604020202020204" pitchFamily="34" charset="0"/>
              <a:buChar char="•"/>
            </a:pPr>
            <a:r>
              <a:rPr lang="en-US" dirty="0"/>
              <a:t>Hear about inspirational women chemists</a:t>
            </a:r>
          </a:p>
          <a:p>
            <a:pPr marL="285750" indent="-285750">
              <a:buFont typeface="Arial" panose="020B0604020202020204" pitchFamily="34" charset="0"/>
              <a:buChar char="•"/>
            </a:pPr>
            <a:r>
              <a:rPr lang="en-US" dirty="0"/>
              <a:t>Discussion on career progression</a:t>
            </a:r>
          </a:p>
          <a:p>
            <a:pPr marL="285750" indent="-285750">
              <a:buFont typeface="Arial" panose="020B0604020202020204" pitchFamily="34" charset="0"/>
              <a:buChar char="•"/>
            </a:pPr>
            <a:r>
              <a:rPr lang="en-US" dirty="0"/>
              <a:t>Opportunity to network with other women</a:t>
            </a:r>
          </a:p>
          <a:p>
            <a:pPr marL="285750" indent="-285750">
              <a:buFont typeface="Arial" panose="020B0604020202020204" pitchFamily="34" charset="0"/>
              <a:buChar char="•"/>
            </a:pPr>
            <a:r>
              <a:rPr lang="en-US" dirty="0"/>
              <a:t>Roundtable discussions</a:t>
            </a:r>
          </a:p>
          <a:p>
            <a:pPr marL="285750" indent="-285750">
              <a:buFont typeface="Arial" panose="020B0604020202020204" pitchFamily="34" charset="0"/>
              <a:buChar char="•"/>
            </a:pPr>
            <a:r>
              <a:rPr lang="en-US" dirty="0"/>
              <a:t>Find out about existing networks in your region</a:t>
            </a:r>
          </a:p>
          <a:p>
            <a:pPr marL="285750" indent="-285750">
              <a:buFont typeface="Arial" panose="020B0604020202020204" pitchFamily="34" charset="0"/>
              <a:buChar char="•"/>
            </a:pPr>
            <a:endParaRPr lang="en-US" dirty="0"/>
          </a:p>
          <a:p>
            <a:r>
              <a:rPr lang="en-US" b="1" dirty="0"/>
              <a:t>AND</a:t>
            </a:r>
          </a:p>
          <a:p>
            <a:pPr marL="285750" indent="-285750">
              <a:buFont typeface="Arial" panose="020B0604020202020204" pitchFamily="34" charset="0"/>
              <a:buChar char="•"/>
            </a:pPr>
            <a:r>
              <a:rPr lang="en-US" dirty="0"/>
              <a:t>Interactive skype session with other breakfasts</a:t>
            </a:r>
          </a:p>
          <a:p>
            <a:pPr marL="285750" indent="-285750">
              <a:buFont typeface="Arial" panose="020B0604020202020204" pitchFamily="34" charset="0"/>
              <a:buChar char="•"/>
            </a:pPr>
            <a:r>
              <a:rPr lang="en-US" dirty="0"/>
              <a:t>Social media feed (Twitter, Instagram)</a:t>
            </a:r>
          </a:p>
          <a:p>
            <a:pPr marL="285750" indent="-285750">
              <a:buFont typeface="Arial" panose="020B0604020202020204" pitchFamily="34" charset="0"/>
              <a:buChar char="•"/>
            </a:pPr>
            <a:r>
              <a:rPr lang="en-US" dirty="0"/>
              <a:t>Hashtag </a:t>
            </a:r>
            <a:r>
              <a:rPr lang="en-US" b="1" dirty="0">
                <a:solidFill>
                  <a:srgbClr val="D93205"/>
                </a:solidFill>
              </a:rPr>
              <a:t>#iupac100 </a:t>
            </a:r>
            <a:endParaRPr lang="en-AU" b="1" dirty="0">
              <a:solidFill>
                <a:srgbClr val="D93205"/>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5875" y="2939090"/>
            <a:ext cx="4260729" cy="2538684"/>
          </a:xfrm>
          <a:prstGeom prst="rect">
            <a:avLst/>
          </a:prstGeom>
        </p:spPr>
      </p:pic>
      <p:pic>
        <p:nvPicPr>
          <p:cNvPr id="2" name="Picture 1">
            <a:extLst>
              <a:ext uri="{FF2B5EF4-FFF2-40B4-BE49-F238E27FC236}">
                <a16:creationId xmlns:a16="http://schemas.microsoft.com/office/drawing/2014/main" id="{DDB9F208-CA7E-E14D-8A58-DDA6357E7916}"/>
              </a:ext>
            </a:extLst>
          </p:cNvPr>
          <p:cNvPicPr>
            <a:picLocks noChangeAspect="1"/>
          </p:cNvPicPr>
          <p:nvPr/>
        </p:nvPicPr>
        <p:blipFill>
          <a:blip r:embed="rId3"/>
          <a:stretch>
            <a:fillRect/>
          </a:stretch>
        </p:blipFill>
        <p:spPr>
          <a:xfrm>
            <a:off x="6259870" y="5156833"/>
            <a:ext cx="2426784" cy="1539392"/>
          </a:xfrm>
          <a:prstGeom prst="rect">
            <a:avLst/>
          </a:prstGeom>
          <a:ln>
            <a:noFill/>
          </a:ln>
          <a:effectLst>
            <a:softEdge rad="112500"/>
          </a:effectLst>
        </p:spPr>
      </p:pic>
      <p:pic>
        <p:nvPicPr>
          <p:cNvPr id="6" name="Picture 5">
            <a:extLst>
              <a:ext uri="{FF2B5EF4-FFF2-40B4-BE49-F238E27FC236}">
                <a16:creationId xmlns:a16="http://schemas.microsoft.com/office/drawing/2014/main" id="{53ADF378-E56C-A64A-8CB5-6325A0C76FE3}"/>
              </a:ext>
            </a:extLst>
          </p:cNvPr>
          <p:cNvPicPr>
            <a:picLocks noChangeAspect="1"/>
          </p:cNvPicPr>
          <p:nvPr/>
        </p:nvPicPr>
        <p:blipFill>
          <a:blip r:embed="rId4"/>
          <a:stretch>
            <a:fillRect/>
          </a:stretch>
        </p:blipFill>
        <p:spPr>
          <a:xfrm>
            <a:off x="3474360" y="4992329"/>
            <a:ext cx="2203030" cy="1647645"/>
          </a:xfrm>
          <a:prstGeom prst="rect">
            <a:avLst/>
          </a:prstGeom>
          <a:ln>
            <a:noFill/>
          </a:ln>
          <a:effectLst>
            <a:softEdge rad="112500"/>
          </a:effectLst>
        </p:spPr>
      </p:pic>
      <p:cxnSp>
        <p:nvCxnSpPr>
          <p:cNvPr id="8" name="Straight Arrow Connector 7"/>
          <p:cNvCxnSpPr/>
          <p:nvPr/>
        </p:nvCxnSpPr>
        <p:spPr>
          <a:xfrm flipV="1">
            <a:off x="5534025" y="4869181"/>
            <a:ext cx="356235" cy="239394"/>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cxnSp>
        <p:nvCxnSpPr>
          <p:cNvPr id="10" name="Straight Arrow Connector 9"/>
          <p:cNvCxnSpPr/>
          <p:nvPr/>
        </p:nvCxnSpPr>
        <p:spPr>
          <a:xfrm flipV="1">
            <a:off x="7283450" y="4933950"/>
            <a:ext cx="1079500" cy="349250"/>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cxnSp>
        <p:nvCxnSpPr>
          <p:cNvPr id="12" name="Straight Arrow Connector 11"/>
          <p:cNvCxnSpPr/>
          <p:nvPr/>
        </p:nvCxnSpPr>
        <p:spPr>
          <a:xfrm>
            <a:off x="5937792" y="3214182"/>
            <a:ext cx="1345658" cy="206901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038600" y="6470697"/>
            <a:ext cx="940066" cy="338554"/>
          </a:xfrm>
          <a:prstGeom prst="rect">
            <a:avLst/>
          </a:prstGeom>
          <a:noFill/>
        </p:spPr>
        <p:txBody>
          <a:bodyPr wrap="none" rtlCol="0">
            <a:spAutoFit/>
          </a:bodyPr>
          <a:lstStyle/>
          <a:p>
            <a:r>
              <a:rPr lang="en-US" sz="1600" dirty="0"/>
              <a:t>Paraguay</a:t>
            </a:r>
          </a:p>
        </p:txBody>
      </p:sp>
      <p:sp>
        <p:nvSpPr>
          <p:cNvPr id="16" name="TextBox 15"/>
          <p:cNvSpPr txBox="1"/>
          <p:nvPr/>
        </p:nvSpPr>
        <p:spPr>
          <a:xfrm>
            <a:off x="7039115" y="6488668"/>
            <a:ext cx="1002197" cy="369332"/>
          </a:xfrm>
          <a:prstGeom prst="rect">
            <a:avLst/>
          </a:prstGeom>
          <a:noFill/>
        </p:spPr>
        <p:txBody>
          <a:bodyPr wrap="none" rtlCol="0">
            <a:spAutoFit/>
          </a:bodyPr>
          <a:lstStyle/>
          <a:p>
            <a:r>
              <a:rPr lang="en-US" dirty="0"/>
              <a:t>Brisbane</a:t>
            </a:r>
          </a:p>
        </p:txBody>
      </p:sp>
      <p:pic>
        <p:nvPicPr>
          <p:cNvPr id="4098" name="Picture 2" descr="DSC_00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8269" y="2345368"/>
            <a:ext cx="1883956" cy="12614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Arrow Connector 20"/>
          <p:cNvCxnSpPr/>
          <p:nvPr/>
        </p:nvCxnSpPr>
        <p:spPr>
          <a:xfrm flipH="1">
            <a:off x="7143750" y="3606799"/>
            <a:ext cx="404813" cy="601633"/>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23" name="TextBox 22"/>
          <p:cNvSpPr txBox="1"/>
          <p:nvPr/>
        </p:nvSpPr>
        <p:spPr>
          <a:xfrm>
            <a:off x="7540214" y="2176091"/>
            <a:ext cx="754630" cy="338554"/>
          </a:xfrm>
          <a:prstGeom prst="rect">
            <a:avLst/>
          </a:prstGeom>
          <a:noFill/>
        </p:spPr>
        <p:txBody>
          <a:bodyPr wrap="none" rtlCol="0">
            <a:spAutoFit/>
          </a:bodyPr>
          <a:lstStyle/>
          <a:p>
            <a:r>
              <a:rPr lang="en-US" sz="1600" dirty="0"/>
              <a:t>Kuwait</a:t>
            </a:r>
          </a:p>
        </p:txBody>
      </p:sp>
      <p:pic>
        <p:nvPicPr>
          <p:cNvPr id="4099" name="Picture 3" descr="D:\Photos\Sweden\Networkingbreakfast Lund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195" y="1752123"/>
            <a:ext cx="1525044" cy="15250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26" name="Straight Arrow Connector 25"/>
          <p:cNvCxnSpPr/>
          <p:nvPr/>
        </p:nvCxnSpPr>
        <p:spPr>
          <a:xfrm>
            <a:off x="5943718" y="3157566"/>
            <a:ext cx="822842" cy="515274"/>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28" name="TextBox 27"/>
          <p:cNvSpPr txBox="1"/>
          <p:nvPr/>
        </p:nvSpPr>
        <p:spPr>
          <a:xfrm>
            <a:off x="5608182" y="1528391"/>
            <a:ext cx="843180" cy="338554"/>
          </a:xfrm>
          <a:prstGeom prst="rect">
            <a:avLst/>
          </a:prstGeom>
          <a:noFill/>
        </p:spPr>
        <p:txBody>
          <a:bodyPr wrap="none" rtlCol="0">
            <a:spAutoFit/>
          </a:bodyPr>
          <a:lstStyle/>
          <a:p>
            <a:r>
              <a:rPr lang="en-US" sz="1600" dirty="0"/>
              <a:t>Sweden</a:t>
            </a:r>
          </a:p>
        </p:txBody>
      </p:sp>
      <p:cxnSp>
        <p:nvCxnSpPr>
          <p:cNvPr id="31" name="Straight Arrow Connector 30"/>
          <p:cNvCxnSpPr/>
          <p:nvPr/>
        </p:nvCxnSpPr>
        <p:spPr>
          <a:xfrm>
            <a:off x="5890260" y="3214182"/>
            <a:ext cx="0" cy="1654999"/>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7155451" y="4214129"/>
            <a:ext cx="1207499" cy="71982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5907312" y="4214129"/>
            <a:ext cx="1248139" cy="65505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5943718" y="3214182"/>
            <a:ext cx="1200032" cy="99425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27772998"/>
      </p:ext>
    </p:extLst>
  </p:cSld>
  <p:clrMapOvr>
    <a:masterClrMapping/>
  </p:clrMapOvr>
  <p:transition advClick="0" advTm="3000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5667" y="417443"/>
            <a:ext cx="8229600" cy="702697"/>
          </a:xfrm>
        </p:spPr>
        <p:txBody>
          <a:bodyPr/>
          <a:lstStyle/>
          <a:p>
            <a:r>
              <a:rPr lang="en-US" dirty="0"/>
              <a:t>IUPAC Stories</a:t>
            </a:r>
          </a:p>
        </p:txBody>
      </p:sp>
      <p:sp>
        <p:nvSpPr>
          <p:cNvPr id="7" name="Rectangle 6"/>
          <p:cNvSpPr/>
          <p:nvPr/>
        </p:nvSpPr>
        <p:spPr>
          <a:xfrm>
            <a:off x="267418" y="1169227"/>
            <a:ext cx="3597216" cy="4401205"/>
          </a:xfrm>
          <a:prstGeom prst="rect">
            <a:avLst/>
          </a:prstGeom>
        </p:spPr>
        <p:txBody>
          <a:bodyPr wrap="square">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Monthly stories to highlight IUPAC’s mission and accomplishments.</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Demonstrate how we provide objective scientific expertise and develop the essential tools for the application and communication of chemical knowledge for the benefit of humankind and the world.</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Illustrate how they are being used by scientists on an everyday basis, and examine how they are relevant to the future of chemistry.</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5469" y="1272607"/>
            <a:ext cx="2067499" cy="1109826"/>
          </a:xfrm>
          <a:prstGeom prst="rect">
            <a:avLst/>
          </a:prstGeom>
        </p:spPr>
      </p:pic>
      <p:sp>
        <p:nvSpPr>
          <p:cNvPr id="11" name="TextBox 10"/>
          <p:cNvSpPr txBox="1"/>
          <p:nvPr/>
        </p:nvSpPr>
        <p:spPr>
          <a:xfrm>
            <a:off x="5577541" y="984561"/>
            <a:ext cx="2903360" cy="400110"/>
          </a:xfrm>
          <a:prstGeom prst="rect">
            <a:avLst/>
          </a:prstGeom>
          <a:noFill/>
        </p:spPr>
        <p:txBody>
          <a:bodyPr wrap="none" rtlCol="0">
            <a:spAutoFit/>
          </a:bodyPr>
          <a:lstStyle/>
          <a:p>
            <a:pPr algn="ctr"/>
            <a:r>
              <a:rPr lang="en-US" sz="2000" dirty="0">
                <a:solidFill>
                  <a:srgbClr val="D93205"/>
                </a:solidFill>
                <a:latin typeface="Arial" panose="020B0604020202020204" pitchFamily="34" charset="0"/>
                <a:cs typeface="Arial" panose="020B0604020202020204" pitchFamily="34" charset="0"/>
              </a:rPr>
              <a:t>What on Earth is </a:t>
            </a:r>
            <a:r>
              <a:rPr lang="en-US" sz="2000" dirty="0" err="1">
                <a:solidFill>
                  <a:srgbClr val="D93205"/>
                </a:solidFill>
                <a:latin typeface="Arial" panose="020B0604020202020204" pitchFamily="34" charset="0"/>
                <a:cs typeface="Arial" panose="020B0604020202020204" pitchFamily="34" charset="0"/>
              </a:rPr>
              <a:t>InChI</a:t>
            </a:r>
            <a:r>
              <a:rPr lang="en-US" sz="2000" dirty="0">
                <a:solidFill>
                  <a:srgbClr val="D93205"/>
                </a:solidFill>
                <a:latin typeface="Arial" panose="020B0604020202020204" pitchFamily="34" charset="0"/>
                <a:cs typeface="Arial" panose="020B0604020202020204" pitchFamily="34" charset="0"/>
              </a:rPr>
              <a:t>?</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1397" y="2711714"/>
            <a:ext cx="1460694" cy="1677363"/>
          </a:xfrm>
          <a:prstGeom prst="rect">
            <a:avLst/>
          </a:prstGeom>
        </p:spPr>
      </p:pic>
      <p:sp>
        <p:nvSpPr>
          <p:cNvPr id="17" name="TextBox 16"/>
          <p:cNvSpPr txBox="1"/>
          <p:nvPr/>
        </p:nvSpPr>
        <p:spPr>
          <a:xfrm>
            <a:off x="3731224" y="2484003"/>
            <a:ext cx="3801041" cy="369332"/>
          </a:xfrm>
          <a:prstGeom prst="rect">
            <a:avLst/>
          </a:prstGeom>
          <a:noFill/>
        </p:spPr>
        <p:txBody>
          <a:bodyPr wrap="none" rtlCol="0">
            <a:spAutoFit/>
          </a:bodyPr>
          <a:lstStyle/>
          <a:p>
            <a:pPr algn="ctr"/>
            <a:r>
              <a:rPr lang="en-US" dirty="0">
                <a:solidFill>
                  <a:srgbClr val="D93205"/>
                </a:solidFill>
                <a:latin typeface="Arial" panose="020B0604020202020204" pitchFamily="34" charset="0"/>
                <a:cs typeface="Arial" panose="020B0604020202020204" pitchFamily="34" charset="0"/>
              </a:rPr>
              <a:t>The Wikipedia Polymer Partnership</a:t>
            </a:r>
          </a:p>
        </p:txBody>
      </p:sp>
      <p:sp>
        <p:nvSpPr>
          <p:cNvPr id="14" name="Rectangle 13"/>
          <p:cNvSpPr/>
          <p:nvPr/>
        </p:nvSpPr>
        <p:spPr>
          <a:xfrm>
            <a:off x="5208884" y="4478170"/>
            <a:ext cx="3640668" cy="523220"/>
          </a:xfrm>
          <a:prstGeom prst="rect">
            <a:avLst/>
          </a:prstGeom>
        </p:spPr>
        <p:txBody>
          <a:bodyPr wrap="square">
            <a:spAutoFit/>
          </a:bodyPr>
          <a:lstStyle/>
          <a:p>
            <a:pPr algn="ctr"/>
            <a:r>
              <a:rPr lang="en-US" sz="1400" dirty="0">
                <a:solidFill>
                  <a:srgbClr val="D93205"/>
                </a:solidFill>
                <a:latin typeface="Arial" panose="020B0604020202020204" pitchFamily="34" charset="0"/>
                <a:cs typeface="Arial" panose="020B0604020202020204" pitchFamily="34" charset="0"/>
              </a:rPr>
              <a:t>Why does the World need a Common Language for Scientists?</a:t>
            </a:r>
          </a:p>
        </p:txBody>
      </p:sp>
      <p:pic>
        <p:nvPicPr>
          <p:cNvPr id="20" name="Picture 19" descr="Image result for mars climate orbite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07203" y="5216834"/>
            <a:ext cx="1644030" cy="1493460"/>
          </a:xfrm>
          <a:prstGeom prst="rect">
            <a:avLst/>
          </a:prstGeom>
          <a:noFill/>
          <a:ln>
            <a:noFill/>
          </a:ln>
        </p:spPr>
      </p:pic>
      <p:sp>
        <p:nvSpPr>
          <p:cNvPr id="21" name="TextBox 20"/>
          <p:cNvSpPr txBox="1"/>
          <p:nvPr/>
        </p:nvSpPr>
        <p:spPr>
          <a:xfrm>
            <a:off x="7704275" y="5483063"/>
            <a:ext cx="966675" cy="646331"/>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Mars Climate Orbiter</a:t>
            </a:r>
          </a:p>
        </p:txBody>
      </p:sp>
    </p:spTree>
    <p:extLst>
      <p:ext uri="{BB962C8B-B14F-4D97-AF65-F5344CB8AC3E}">
        <p14:creationId xmlns:p14="http://schemas.microsoft.com/office/powerpoint/2010/main" val="3044599516"/>
      </p:ext>
    </p:extLst>
  </p:cSld>
  <p:clrMapOvr>
    <a:masterClrMapping/>
  </p:clrMapOvr>
  <p:transition advClick="0" advTm="3000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5667" y="417443"/>
            <a:ext cx="8229600" cy="702697"/>
          </a:xfrm>
        </p:spPr>
        <p:txBody>
          <a:bodyPr/>
          <a:lstStyle/>
          <a:p>
            <a:r>
              <a:rPr lang="en-US" dirty="0">
                <a:latin typeface="+mj-lt"/>
                <a:cs typeface="Arial" panose="020B0604020202020204" pitchFamily="34" charset="0"/>
              </a:rPr>
              <a:t>Postgraduate Summer School on Green Chemistry in Africa </a:t>
            </a:r>
            <a:endParaRPr lang="en-US" dirty="0">
              <a:latin typeface="+mj-lt"/>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1879600"/>
            <a:ext cx="4239409" cy="358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9225" y="1978304"/>
            <a:ext cx="3978894" cy="3973921"/>
          </a:xfrm>
          <a:prstGeom prst="rect">
            <a:avLst/>
          </a:prstGeom>
        </p:spPr>
      </p:pic>
      <p:cxnSp>
        <p:nvCxnSpPr>
          <p:cNvPr id="6" name="Straight Arrow Connector 5"/>
          <p:cNvCxnSpPr/>
          <p:nvPr/>
        </p:nvCxnSpPr>
        <p:spPr>
          <a:xfrm>
            <a:off x="4735902" y="4106174"/>
            <a:ext cx="2932981" cy="20703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5702059" y="6021239"/>
            <a:ext cx="2706190"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Coming in 2019</a:t>
            </a:r>
          </a:p>
        </p:txBody>
      </p:sp>
    </p:spTree>
    <p:extLst>
      <p:ext uri="{BB962C8B-B14F-4D97-AF65-F5344CB8AC3E}">
        <p14:creationId xmlns:p14="http://schemas.microsoft.com/office/powerpoint/2010/main" val="571294891"/>
      </p:ext>
    </p:extLst>
  </p:cSld>
  <p:clrMapOvr>
    <a:masterClrMapping/>
  </p:clrMapOvr>
  <p:transition advClick="0" advTm="30000">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5667" y="685800"/>
            <a:ext cx="8229600" cy="1676400"/>
          </a:xfrm>
        </p:spPr>
        <p:txBody>
          <a:bodyPr/>
          <a:lstStyle/>
          <a:p>
            <a:r>
              <a:rPr lang="en-US" sz="3200" dirty="0">
                <a:latin typeface="+mn-lt"/>
              </a:rPr>
              <a:t>47</a:t>
            </a:r>
            <a:r>
              <a:rPr lang="en-US" sz="3200" baseline="30000" dirty="0">
                <a:latin typeface="+mn-lt"/>
              </a:rPr>
              <a:t>th</a:t>
            </a:r>
            <a:r>
              <a:rPr lang="en-US" sz="3200" dirty="0">
                <a:latin typeface="+mn-lt"/>
              </a:rPr>
              <a:t> World Chemistry Congress</a:t>
            </a:r>
            <a:br>
              <a:rPr lang="en-US" sz="3200" dirty="0">
                <a:latin typeface="+mn-lt"/>
              </a:rPr>
            </a:br>
            <a:r>
              <a:rPr lang="en-US" sz="3200" dirty="0">
                <a:latin typeface="+mn-lt"/>
              </a:rPr>
              <a:t>50</a:t>
            </a:r>
            <a:r>
              <a:rPr lang="en-US" sz="3200" baseline="30000" dirty="0">
                <a:latin typeface="+mn-lt"/>
              </a:rPr>
              <a:t>th</a:t>
            </a:r>
            <a:r>
              <a:rPr lang="en-US" sz="3200" dirty="0">
                <a:latin typeface="+mn-lt"/>
              </a:rPr>
              <a:t> IUPAC General Assembly</a:t>
            </a:r>
            <a:br>
              <a:rPr lang="en-US" sz="3200" dirty="0">
                <a:latin typeface="+mn-lt"/>
              </a:rPr>
            </a:br>
            <a:r>
              <a:rPr lang="en-US" sz="3200" dirty="0">
                <a:latin typeface="+mn-lt"/>
              </a:rPr>
              <a:t>Paris, France, July 5-12, 2019</a:t>
            </a:r>
            <a:br>
              <a:rPr lang="en-US" sz="3200" dirty="0">
                <a:latin typeface="+mn-lt"/>
              </a:rPr>
            </a:br>
            <a:r>
              <a:rPr lang="en-US" sz="3200" dirty="0">
                <a:latin typeface="+mn-lt"/>
              </a:rPr>
              <a:t>www.iupac2019.org</a:t>
            </a:r>
            <a:br>
              <a:rPr lang="en-US" sz="3200" dirty="0">
                <a:latin typeface="+mn-lt"/>
              </a:rPr>
            </a:br>
            <a:endParaRPr lang="en-US" sz="3200" dirty="0">
              <a:latin typeface="+mn-lt"/>
            </a:endParaRPr>
          </a:p>
        </p:txBody>
      </p:sp>
      <p:sp>
        <p:nvSpPr>
          <p:cNvPr id="4" name="Content Placeholder 3"/>
          <p:cNvSpPr>
            <a:spLocks noGrp="1"/>
          </p:cNvSpPr>
          <p:nvPr>
            <p:ph sz="quarter" idx="10"/>
          </p:nvPr>
        </p:nvSpPr>
        <p:spPr/>
        <p:txBody>
          <a:bodyPr/>
          <a:lstStyle/>
          <a:p>
            <a:endParaRPr lang="en-US" dirty="0"/>
          </a:p>
          <a:p>
            <a:endParaRPr lang="en-US" dirty="0"/>
          </a:p>
          <a:p>
            <a:endParaRPr lang="en-US" dirty="0"/>
          </a:p>
          <a:p>
            <a:endParaRPr lang="en-US" dirty="0"/>
          </a:p>
          <a:p>
            <a:endParaRPr lang="en-US" dirty="0"/>
          </a:p>
          <a:p>
            <a:endParaRPr lang="en-US" dirty="0"/>
          </a:p>
          <a:p>
            <a:r>
              <a:rPr lang="en-US" dirty="0"/>
              <a:t>	</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607" y="2728190"/>
            <a:ext cx="6972300" cy="393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9591849"/>
      </p:ext>
    </p:extLst>
  </p:cSld>
  <p:clrMapOvr>
    <a:masterClrMapping/>
  </p:clrMapOvr>
  <p:transition advClick="0" advTm="3000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5667" y="655432"/>
            <a:ext cx="8229600" cy="1422750"/>
          </a:xfrm>
        </p:spPr>
        <p:txBody>
          <a:bodyPr/>
          <a:lstStyle/>
          <a:p>
            <a:pPr algn="l"/>
            <a:r>
              <a:rPr lang="en-US" sz="4400" dirty="0">
                <a:latin typeface="+mn-lt"/>
              </a:rPr>
              <a:t>IUPAC100 and IYPT</a:t>
            </a:r>
            <a:br>
              <a:rPr lang="en-US" sz="4400" dirty="0">
                <a:latin typeface="+mn-lt"/>
              </a:rPr>
            </a:br>
            <a:r>
              <a:rPr lang="en-US" sz="4400" dirty="0">
                <a:latin typeface="+mn-lt"/>
              </a:rPr>
              <a:t>Events at PARIS 2019</a:t>
            </a:r>
          </a:p>
        </p:txBody>
      </p:sp>
      <p:sp>
        <p:nvSpPr>
          <p:cNvPr id="4" name="Content Placeholder 3"/>
          <p:cNvSpPr>
            <a:spLocks noGrp="1"/>
          </p:cNvSpPr>
          <p:nvPr>
            <p:ph sz="quarter" idx="10"/>
          </p:nvPr>
        </p:nvSpPr>
        <p:spPr/>
        <p:txBody>
          <a:bodyPr/>
          <a:lstStyle/>
          <a:p>
            <a:endParaRPr lang="en-US" dirty="0"/>
          </a:p>
          <a:p>
            <a:endParaRPr lang="en-US" dirty="0"/>
          </a:p>
          <a:p>
            <a:endParaRPr lang="en-US" dirty="0"/>
          </a:p>
          <a:p>
            <a:endParaRPr lang="en-US" dirty="0"/>
          </a:p>
          <a:p>
            <a:endParaRPr lang="en-US" dirty="0"/>
          </a:p>
          <a:p>
            <a:endParaRPr lang="en-US" dirty="0"/>
          </a:p>
          <a:p>
            <a:r>
              <a:rPr lang="en-US" dirty="0"/>
              <a:t>	</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8519" y="655432"/>
            <a:ext cx="3335482" cy="1883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37953" y="2519916"/>
            <a:ext cx="8160989" cy="3693319"/>
          </a:xfrm>
          <a:prstGeom prst="rect">
            <a:avLst/>
          </a:prstGeom>
          <a:noFill/>
        </p:spPr>
        <p:txBody>
          <a:bodyPr wrap="square" rtlCol="0">
            <a:spAutoFit/>
          </a:bodyPr>
          <a:lstStyle/>
          <a:p>
            <a:pPr marL="342900" indent="-342900">
              <a:buFont typeface="Arial" panose="020B0604020202020204" pitchFamily="34" charset="0"/>
              <a:buChar char="•"/>
            </a:pPr>
            <a:r>
              <a:rPr lang="en-US" sz="3200" dirty="0"/>
              <a:t>Special Presentation and Celebration of 100 years of IUPAC </a:t>
            </a:r>
          </a:p>
          <a:p>
            <a:pPr marL="342900" indent="-342900">
              <a:buFont typeface="Arial" panose="020B0604020202020204" pitchFamily="34" charset="0"/>
              <a:buChar char="•"/>
            </a:pPr>
            <a:r>
              <a:rPr lang="en-US" sz="3200" dirty="0"/>
              <a:t>Announcement of final elements of Periodic Table of Younger Chemists</a:t>
            </a:r>
          </a:p>
          <a:p>
            <a:pPr marL="342900" indent="-342900">
              <a:buFont typeface="Arial" panose="020B0604020202020204" pitchFamily="34" charset="0"/>
              <a:buChar char="•"/>
            </a:pPr>
            <a:r>
              <a:rPr lang="en-US" sz="3200" dirty="0"/>
              <a:t>World Chemistry Leaders Initiative</a:t>
            </a:r>
          </a:p>
          <a:p>
            <a:pPr marL="342900" indent="-342900">
              <a:buFont typeface="Arial" panose="020B0604020202020204" pitchFamily="34" charset="0"/>
              <a:buChar char="•"/>
            </a:pPr>
            <a:r>
              <a:rPr lang="en-US" sz="3200" dirty="0"/>
              <a:t>Special Symposium: The Periodic Table at 150</a:t>
            </a:r>
          </a:p>
          <a:p>
            <a:pPr marL="342900" indent="-342900">
              <a:buFont typeface="Arial" panose="020B0604020202020204" pitchFamily="34" charset="0"/>
              <a:buChar char="•"/>
            </a:pPr>
            <a:endParaRPr lang="en-US" sz="2400" dirty="0"/>
          </a:p>
          <a:p>
            <a:endParaRPr lang="en-US" dirty="0"/>
          </a:p>
        </p:txBody>
      </p:sp>
    </p:spTree>
    <p:extLst>
      <p:ext uri="{BB962C8B-B14F-4D97-AF65-F5344CB8AC3E}">
        <p14:creationId xmlns:p14="http://schemas.microsoft.com/office/powerpoint/2010/main" val="779619161"/>
      </p:ext>
    </p:extLst>
  </p:cSld>
  <p:clrMapOvr>
    <a:masterClrMapping/>
  </p:clrMapOvr>
  <p:transition advClick="0" advTm="3000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418" y="2383084"/>
            <a:ext cx="3071918" cy="2457534"/>
          </a:xfrm>
          <a:prstGeom prst="rect">
            <a:avLst/>
          </a:prstGeom>
        </p:spPr>
      </p:pic>
      <p:sp>
        <p:nvSpPr>
          <p:cNvPr id="8" name="TextBox 7"/>
          <p:cNvSpPr txBox="1"/>
          <p:nvPr/>
        </p:nvSpPr>
        <p:spPr>
          <a:xfrm>
            <a:off x="-56283" y="476532"/>
            <a:ext cx="9261446" cy="923330"/>
          </a:xfrm>
          <a:prstGeom prst="rect">
            <a:avLst/>
          </a:prstGeom>
          <a:noFill/>
        </p:spPr>
        <p:txBody>
          <a:bodyPr wrap="none" rtlCol="0">
            <a:spAutoFit/>
          </a:bodyPr>
          <a:lstStyle/>
          <a:p>
            <a:pPr algn="ctr"/>
            <a:r>
              <a:rPr lang="en-US" sz="5200" dirty="0">
                <a:latin typeface="+mj-lt"/>
              </a:rPr>
              <a:t>Two Global Celebrations in 2019</a:t>
            </a:r>
          </a:p>
        </p:txBody>
      </p:sp>
      <p:pic>
        <p:nvPicPr>
          <p:cNvPr id="2051" name="Picture 3" descr="logo-unesco_IYPT_March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8831" y="2654251"/>
            <a:ext cx="4616178" cy="23229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4" name="Text Box 2"/>
          <p:cNvSpPr txBox="1">
            <a:spLocks noChangeArrowheads="1"/>
          </p:cNvSpPr>
          <p:nvPr/>
        </p:nvSpPr>
        <p:spPr bwMode="auto">
          <a:xfrm>
            <a:off x="675986" y="4815651"/>
            <a:ext cx="3054350" cy="773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lvl="0" algn="ctr" defTabSz="914400" fontAlgn="base">
              <a:spcBef>
                <a:spcPct val="0"/>
              </a:spcBef>
              <a:spcAft>
                <a:spcPts val="400"/>
              </a:spcAft>
            </a:pPr>
            <a:r>
              <a:rPr lang="en-US" altLang="en-US" sz="2000" b="1" dirty="0">
                <a:solidFill>
                  <a:srgbClr val="000000"/>
                </a:solidFill>
                <a:latin typeface="Corbel" pitchFamily="34" charset="0"/>
                <a:cs typeface="Arial" pitchFamily="34" charset="0"/>
              </a:rPr>
              <a:t>100 YEARS </a:t>
            </a:r>
            <a:r>
              <a:rPr lang="en-US" altLang="en-US" sz="2000" dirty="0">
                <a:solidFill>
                  <a:srgbClr val="000000"/>
                </a:solidFill>
                <a:latin typeface="Corbel" pitchFamily="34" charset="0"/>
                <a:cs typeface="Arial" pitchFamily="34" charset="0"/>
              </a:rPr>
              <a:t>of CREATING A COMMON LANGUAGE FOR CHEMISTRY</a:t>
            </a:r>
            <a:endParaRPr kumimoji="0" lang="en-US" altLang="en-US" sz="320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603599259"/>
      </p:ext>
    </p:extLst>
  </p:cSld>
  <p:clrMapOvr>
    <a:masterClrMapping/>
  </p:clrMapOvr>
  <p:transition advClick="0" advTm="3000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126922" y="1648235"/>
            <a:ext cx="4549487" cy="3902127"/>
          </a:xfrm>
        </p:spPr>
        <p:txBody>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2019 is the 100</a:t>
            </a:r>
            <a:r>
              <a:rPr lang="en-US" sz="1800" baseline="30000" dirty="0">
                <a:latin typeface="Arial" panose="020B0604020202020204" pitchFamily="34" charset="0"/>
                <a:cs typeface="Arial" panose="020B0604020202020204" pitchFamily="34" charset="0"/>
              </a:rPr>
              <a:t>th</a:t>
            </a:r>
            <a:r>
              <a:rPr lang="en-US" sz="1800" dirty="0">
                <a:latin typeface="Arial" panose="020B0604020202020204" pitchFamily="34" charset="0"/>
                <a:cs typeface="Arial" panose="020B0604020202020204" pitchFamily="34" charset="0"/>
              </a:rPr>
              <a:t> Anniversary of the founding of IUPAC</a:t>
            </a:r>
            <a:endParaRPr lang="en-US" sz="1800" i="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Year long celebration highlighting the contributions of IUPAC and looking forward to the next century</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Interactive website platform at to encourage participation in global activities and to organize local events</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Use the hashtag #iupac100 on Twitter (@IUPAC) and Instagram</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Co-chairs: Prof. Mary Garson &amp;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Dr. Laura McConnell</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Email: </a:t>
            </a:r>
            <a:r>
              <a:rPr lang="en-US" sz="1800" dirty="0">
                <a:latin typeface="Arial" panose="020B0604020202020204" pitchFamily="34" charset="0"/>
                <a:cs typeface="Arial" panose="020B0604020202020204" pitchFamily="34" charset="0"/>
                <a:hlinkClick r:id="rId2"/>
              </a:rPr>
              <a:t>iupac100@iupac.org</a:t>
            </a:r>
            <a:r>
              <a:rPr lang="en-US" sz="1800"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Website: </a:t>
            </a:r>
            <a:r>
              <a:rPr lang="en-US" sz="1800" dirty="0">
                <a:latin typeface="Arial" panose="020B0604020202020204" pitchFamily="34" charset="0"/>
                <a:cs typeface="Arial" panose="020B0604020202020204" pitchFamily="34" charset="0"/>
                <a:hlinkClick r:id="rId3"/>
              </a:rPr>
              <a:t>www.iupac.org/100</a:t>
            </a:r>
            <a:r>
              <a:rPr lang="en-US" sz="1800"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en-US" dirty="0"/>
          </a:p>
        </p:txBody>
      </p:sp>
      <p:sp>
        <p:nvSpPr>
          <p:cNvPr id="8" name="TextBox 7"/>
          <p:cNvSpPr txBox="1"/>
          <p:nvPr/>
        </p:nvSpPr>
        <p:spPr>
          <a:xfrm>
            <a:off x="3062616" y="476532"/>
            <a:ext cx="3023649" cy="923330"/>
          </a:xfrm>
          <a:prstGeom prst="rect">
            <a:avLst/>
          </a:prstGeom>
          <a:noFill/>
        </p:spPr>
        <p:txBody>
          <a:bodyPr wrap="none" rtlCol="0">
            <a:spAutoFit/>
          </a:bodyPr>
          <a:lstStyle/>
          <a:p>
            <a:pPr algn="ctr"/>
            <a:r>
              <a:rPr lang="en-US" sz="5400" dirty="0">
                <a:latin typeface="+mj-lt"/>
              </a:rPr>
              <a:t>IUPAC100</a:t>
            </a:r>
            <a:endParaRPr lang="en-US" sz="1000" dirty="0">
              <a:latin typeface="+mj-lt"/>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418" y="2383084"/>
            <a:ext cx="3071918" cy="2457534"/>
          </a:xfrm>
          <a:prstGeom prst="rect">
            <a:avLst/>
          </a:prstGeom>
        </p:spPr>
      </p:pic>
      <p:sp>
        <p:nvSpPr>
          <p:cNvPr id="11" name="Text Box 2"/>
          <p:cNvSpPr txBox="1">
            <a:spLocks noChangeArrowheads="1"/>
          </p:cNvSpPr>
          <p:nvPr/>
        </p:nvSpPr>
        <p:spPr bwMode="auto">
          <a:xfrm>
            <a:off x="675986" y="4815651"/>
            <a:ext cx="3054350" cy="773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lvl="0" algn="ctr" defTabSz="914400" fontAlgn="base">
              <a:spcBef>
                <a:spcPct val="0"/>
              </a:spcBef>
              <a:spcAft>
                <a:spcPts val="400"/>
              </a:spcAft>
            </a:pPr>
            <a:r>
              <a:rPr lang="en-US" altLang="en-US" sz="2000" b="1" dirty="0">
                <a:solidFill>
                  <a:srgbClr val="000000"/>
                </a:solidFill>
                <a:latin typeface="Corbel" pitchFamily="34" charset="0"/>
                <a:cs typeface="Arial" pitchFamily="34" charset="0"/>
              </a:rPr>
              <a:t>100 YEARS </a:t>
            </a:r>
            <a:r>
              <a:rPr lang="en-US" altLang="en-US" sz="2000" dirty="0">
                <a:solidFill>
                  <a:srgbClr val="000000"/>
                </a:solidFill>
                <a:latin typeface="Corbel" pitchFamily="34" charset="0"/>
                <a:cs typeface="Arial" pitchFamily="34" charset="0"/>
              </a:rPr>
              <a:t>of CREATING A COMMON LANGUAGE FOR CHEMISTRY</a:t>
            </a:r>
            <a:endParaRPr kumimoji="0" lang="en-US" altLang="en-US" sz="320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567323719"/>
      </p:ext>
    </p:extLst>
  </p:cSld>
  <p:clrMapOvr>
    <a:masterClrMapping/>
  </p:clrMapOvr>
  <p:transition advClick="0" advTm="3000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5667" y="685800"/>
            <a:ext cx="6818360" cy="990428"/>
          </a:xfrm>
        </p:spPr>
        <p:txBody>
          <a:bodyPr/>
          <a:lstStyle/>
          <a:p>
            <a:pPr algn="l"/>
            <a:r>
              <a:rPr lang="en-US" sz="4400" dirty="0"/>
              <a:t>IUPAC100 Global Activities</a:t>
            </a:r>
            <a:br>
              <a:rPr lang="en-US" sz="4400" dirty="0"/>
            </a:br>
            <a:r>
              <a:rPr lang="en-US" sz="2800" dirty="0"/>
              <a:t>www.iupac.org/100</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1007" y="581718"/>
            <a:ext cx="1368138" cy="109451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697613736"/>
              </p:ext>
            </p:extLst>
          </p:nvPr>
        </p:nvGraphicFramePr>
        <p:xfrm>
          <a:off x="498765" y="1933171"/>
          <a:ext cx="8395854" cy="4450080"/>
        </p:xfrm>
        <a:graphic>
          <a:graphicData uri="http://schemas.openxmlformats.org/drawingml/2006/table">
            <a:tbl>
              <a:tblPr firstRow="1" bandRow="1">
                <a:tableStyleId>{5C22544A-7EE6-4342-B048-85BDC9FD1C3A}</a:tableStyleId>
              </a:tblPr>
              <a:tblGrid>
                <a:gridCol w="2238166">
                  <a:extLst>
                    <a:ext uri="{9D8B030D-6E8A-4147-A177-3AD203B41FA5}">
                      <a16:colId xmlns:a16="http://schemas.microsoft.com/office/drawing/2014/main" val="20000"/>
                    </a:ext>
                  </a:extLst>
                </a:gridCol>
                <a:gridCol w="1710379">
                  <a:extLst>
                    <a:ext uri="{9D8B030D-6E8A-4147-A177-3AD203B41FA5}">
                      <a16:colId xmlns:a16="http://schemas.microsoft.com/office/drawing/2014/main" val="20001"/>
                    </a:ext>
                  </a:extLst>
                </a:gridCol>
                <a:gridCol w="2774372">
                  <a:extLst>
                    <a:ext uri="{9D8B030D-6E8A-4147-A177-3AD203B41FA5}">
                      <a16:colId xmlns:a16="http://schemas.microsoft.com/office/drawing/2014/main" val="20002"/>
                    </a:ext>
                  </a:extLst>
                </a:gridCol>
                <a:gridCol w="1672937">
                  <a:extLst>
                    <a:ext uri="{9D8B030D-6E8A-4147-A177-3AD203B41FA5}">
                      <a16:colId xmlns:a16="http://schemas.microsoft.com/office/drawing/2014/main" val="20003"/>
                    </a:ext>
                  </a:extLst>
                </a:gridCol>
              </a:tblGrid>
              <a:tr h="370840">
                <a:tc>
                  <a:txBody>
                    <a:bodyPr/>
                    <a:lstStyle/>
                    <a:p>
                      <a:r>
                        <a:rPr lang="en-US" sz="1600" dirty="0">
                          <a:latin typeface="Arial" panose="020B0604020202020204" pitchFamily="34" charset="0"/>
                          <a:cs typeface="Arial" panose="020B0604020202020204" pitchFamily="34" charset="0"/>
                        </a:rPr>
                        <a:t>Activity</a:t>
                      </a:r>
                    </a:p>
                  </a:txBody>
                  <a:tcPr/>
                </a:tc>
                <a:tc>
                  <a:txBody>
                    <a:bodyPr/>
                    <a:lstStyle/>
                    <a:p>
                      <a:r>
                        <a:rPr lang="en-US" sz="1600" dirty="0">
                          <a:latin typeface="Arial" panose="020B0604020202020204" pitchFamily="34" charset="0"/>
                          <a:cs typeface="Arial" panose="020B0604020202020204" pitchFamily="34" charset="0"/>
                        </a:rPr>
                        <a:t>Target Audience</a:t>
                      </a:r>
                    </a:p>
                  </a:txBody>
                  <a:tcPr/>
                </a:tc>
                <a:tc>
                  <a:txBody>
                    <a:bodyPr/>
                    <a:lstStyle/>
                    <a:p>
                      <a:r>
                        <a:rPr lang="en-US" sz="1600" dirty="0">
                          <a:latin typeface="Arial" panose="020B0604020202020204" pitchFamily="34" charset="0"/>
                          <a:cs typeface="Arial" panose="020B0604020202020204" pitchFamily="34" charset="0"/>
                        </a:rPr>
                        <a:t>Description</a:t>
                      </a:r>
                    </a:p>
                  </a:txBody>
                  <a:tcPr/>
                </a:tc>
                <a:tc>
                  <a:txBody>
                    <a:bodyPr/>
                    <a:lstStyle/>
                    <a:p>
                      <a:r>
                        <a:rPr lang="en-US" sz="1600" dirty="0">
                          <a:latin typeface="Arial" panose="020B0604020202020204" pitchFamily="34" charset="0"/>
                          <a:cs typeface="Arial" panose="020B0604020202020204" pitchFamily="34" charset="0"/>
                        </a:rPr>
                        <a:t>Timing</a:t>
                      </a:r>
                    </a:p>
                  </a:txBody>
                  <a:tcPr/>
                </a:tc>
                <a:extLst>
                  <a:ext uri="{0D108BD9-81ED-4DB2-BD59-A6C34878D82A}">
                    <a16:rowId xmlns:a16="http://schemas.microsoft.com/office/drawing/2014/main" val="10000"/>
                  </a:ext>
                </a:extLst>
              </a:tr>
              <a:tr h="370840">
                <a:tc>
                  <a:txBody>
                    <a:bodyPr/>
                    <a:lstStyle/>
                    <a:p>
                      <a:r>
                        <a:rPr lang="en-US" sz="1400" b="1" dirty="0">
                          <a:latin typeface="Arial" panose="020B0604020202020204" pitchFamily="34" charset="0"/>
                          <a:cs typeface="Arial" panose="020B0604020202020204" pitchFamily="34" charset="0"/>
                        </a:rPr>
                        <a:t>Periodic Table Challenge</a:t>
                      </a:r>
                    </a:p>
                  </a:txBody>
                  <a:tcPr/>
                </a:tc>
                <a:tc>
                  <a:txBody>
                    <a:bodyPr/>
                    <a:lstStyle/>
                    <a:p>
                      <a:r>
                        <a:rPr lang="en-US" sz="1400" dirty="0">
                          <a:latin typeface="Arial" panose="020B0604020202020204" pitchFamily="34" charset="0"/>
                          <a:cs typeface="Arial" panose="020B0604020202020204" pitchFamily="34" charset="0"/>
                        </a:rPr>
                        <a:t>High School &amp; General Public</a:t>
                      </a:r>
                    </a:p>
                  </a:txBody>
                  <a:tcPr/>
                </a:tc>
                <a:tc>
                  <a:txBody>
                    <a:bodyPr/>
                    <a:lstStyle/>
                    <a:p>
                      <a:r>
                        <a:rPr lang="en-US" sz="1400" dirty="0">
                          <a:latin typeface="Arial" panose="020B0604020202020204" pitchFamily="34" charset="0"/>
                          <a:cs typeface="Arial" panose="020B0604020202020204" pitchFamily="34" charset="0"/>
                        </a:rPr>
                        <a:t>On-line</a:t>
                      </a:r>
                      <a:r>
                        <a:rPr lang="en-US" sz="1400" baseline="0" dirty="0">
                          <a:latin typeface="Arial" panose="020B0604020202020204" pitchFamily="34" charset="0"/>
                          <a:cs typeface="Arial" panose="020B0604020202020204" pitchFamily="34" charset="0"/>
                        </a:rPr>
                        <a:t> competition for Periodic Table Challenge</a:t>
                      </a:r>
                      <a:endParaRPr lang="en-US" sz="1400" dirty="0">
                        <a:latin typeface="Arial" panose="020B0604020202020204" pitchFamily="34" charset="0"/>
                        <a:cs typeface="Arial" panose="020B0604020202020204" pitchFamily="34" charset="0"/>
                      </a:endParaRPr>
                    </a:p>
                  </a:txBody>
                  <a:tcPr/>
                </a:tc>
                <a:tc>
                  <a:txBody>
                    <a:bodyPr/>
                    <a:lstStyle/>
                    <a:p>
                      <a:r>
                        <a:rPr lang="en-US" sz="1400" dirty="0">
                          <a:latin typeface="Arial" panose="020B0604020202020204" pitchFamily="34" charset="0"/>
                          <a:cs typeface="Arial" panose="020B0604020202020204" pitchFamily="34" charset="0"/>
                        </a:rPr>
                        <a:t>Throughout 2019</a:t>
                      </a:r>
                    </a:p>
                  </a:txBody>
                  <a:tcPr/>
                </a:tc>
                <a:extLst>
                  <a:ext uri="{0D108BD9-81ED-4DB2-BD59-A6C34878D82A}">
                    <a16:rowId xmlns:a16="http://schemas.microsoft.com/office/drawing/2014/main" val="10001"/>
                  </a:ext>
                </a:extLst>
              </a:tr>
              <a:tr h="370840">
                <a:tc>
                  <a:txBody>
                    <a:bodyPr/>
                    <a:lstStyle/>
                    <a:p>
                      <a:r>
                        <a:rPr lang="en-US" sz="1400" b="1" dirty="0">
                          <a:latin typeface="Arial" panose="020B0604020202020204" pitchFamily="34" charset="0"/>
                          <a:cs typeface="Arial" panose="020B0604020202020204" pitchFamily="34" charset="0"/>
                        </a:rPr>
                        <a:t>Empowering</a:t>
                      </a:r>
                      <a:r>
                        <a:rPr lang="en-US" sz="1400" b="1" baseline="0" dirty="0">
                          <a:latin typeface="Arial" panose="020B0604020202020204" pitchFamily="34" charset="0"/>
                          <a:cs typeface="Arial" panose="020B0604020202020204" pitchFamily="34" charset="0"/>
                        </a:rPr>
                        <a:t> Women in Chemistry: A </a:t>
                      </a:r>
                      <a:r>
                        <a:rPr lang="en-US" sz="1400" b="1" dirty="0">
                          <a:latin typeface="Arial" panose="020B0604020202020204" pitchFamily="34" charset="0"/>
                          <a:cs typeface="Arial" panose="020B0604020202020204" pitchFamily="34" charset="0"/>
                        </a:rPr>
                        <a:t>Global</a:t>
                      </a:r>
                      <a:r>
                        <a:rPr lang="en-US" sz="1400" b="1" baseline="0" dirty="0">
                          <a:latin typeface="Arial" panose="020B0604020202020204" pitchFamily="34" charset="0"/>
                          <a:cs typeface="Arial" panose="020B0604020202020204" pitchFamily="34" charset="0"/>
                        </a:rPr>
                        <a:t> Breakfast Event</a:t>
                      </a:r>
                      <a:endParaRPr lang="en-US" sz="1400" b="1" dirty="0">
                        <a:latin typeface="Arial" panose="020B0604020202020204" pitchFamily="34" charset="0"/>
                        <a:cs typeface="Arial" panose="020B0604020202020204" pitchFamily="34" charset="0"/>
                      </a:endParaRPr>
                    </a:p>
                  </a:txBody>
                  <a:tcPr/>
                </a:tc>
                <a:tc>
                  <a:txBody>
                    <a:bodyPr/>
                    <a:lstStyle/>
                    <a:p>
                      <a:r>
                        <a:rPr lang="en-US" sz="1400" dirty="0">
                          <a:latin typeface="Arial" panose="020B0604020202020204" pitchFamily="34" charset="0"/>
                          <a:cs typeface="Arial" panose="020B0604020202020204" pitchFamily="34" charset="0"/>
                        </a:rPr>
                        <a:t>Women scientists and students</a:t>
                      </a:r>
                    </a:p>
                  </a:txBody>
                  <a:tcPr/>
                </a:tc>
                <a:tc>
                  <a:txBody>
                    <a:bodyPr/>
                    <a:lstStyle/>
                    <a:p>
                      <a:r>
                        <a:rPr lang="en-US" sz="1400" dirty="0">
                          <a:latin typeface="Arial" panose="020B0604020202020204" pitchFamily="34" charset="0"/>
                          <a:cs typeface="Arial" panose="020B0604020202020204" pitchFamily="34" charset="0"/>
                        </a:rPr>
                        <a:t>On-line global networking event</a:t>
                      </a:r>
                      <a:r>
                        <a:rPr lang="en-US" sz="1400" baseline="0" dirty="0">
                          <a:latin typeface="Arial" panose="020B0604020202020204" pitchFamily="34" charset="0"/>
                          <a:cs typeface="Arial" panose="020B0604020202020204" pitchFamily="34" charset="0"/>
                        </a:rPr>
                        <a:t> celebrating the achievements of women chemists</a:t>
                      </a:r>
                      <a:endParaRPr lang="en-US" sz="1400" dirty="0">
                        <a:latin typeface="Arial" panose="020B0604020202020204" pitchFamily="34" charset="0"/>
                        <a:cs typeface="Arial" panose="020B0604020202020204" pitchFamily="34" charset="0"/>
                      </a:endParaRPr>
                    </a:p>
                  </a:txBody>
                  <a:tcPr/>
                </a:tc>
                <a:tc>
                  <a:txBody>
                    <a:bodyPr/>
                    <a:lstStyle/>
                    <a:p>
                      <a:r>
                        <a:rPr lang="en-US" sz="1400" dirty="0">
                          <a:latin typeface="Arial" panose="020B0604020202020204" pitchFamily="34" charset="0"/>
                          <a:cs typeface="Arial" panose="020B0604020202020204" pitchFamily="34" charset="0"/>
                        </a:rPr>
                        <a:t>February</a:t>
                      </a:r>
                      <a:r>
                        <a:rPr lang="en-US" sz="1400" baseline="0" dirty="0">
                          <a:latin typeface="Arial" panose="020B0604020202020204" pitchFamily="34" charset="0"/>
                          <a:cs typeface="Arial" panose="020B0604020202020204" pitchFamily="34" charset="0"/>
                        </a:rPr>
                        <a:t> 12, </a:t>
                      </a:r>
                      <a:r>
                        <a:rPr lang="en-US" sz="1400" dirty="0">
                          <a:latin typeface="Arial" panose="020B0604020202020204" pitchFamily="34" charset="0"/>
                          <a:cs typeface="Arial" panose="020B0604020202020204" pitchFamily="34" charset="0"/>
                        </a:rPr>
                        <a:t>2019</a:t>
                      </a:r>
                    </a:p>
                  </a:txBody>
                  <a:tcPr/>
                </a:tc>
                <a:extLst>
                  <a:ext uri="{0D108BD9-81ED-4DB2-BD59-A6C34878D82A}">
                    <a16:rowId xmlns:a16="http://schemas.microsoft.com/office/drawing/2014/main" val="10002"/>
                  </a:ext>
                </a:extLst>
              </a:tr>
              <a:tr h="370840">
                <a:tc>
                  <a:txBody>
                    <a:bodyPr/>
                    <a:lstStyle/>
                    <a:p>
                      <a:r>
                        <a:rPr lang="en-US" sz="1400" b="1" dirty="0">
                          <a:latin typeface="Arial" panose="020B0604020202020204" pitchFamily="34" charset="0"/>
                          <a:cs typeface="Arial" panose="020B0604020202020204" pitchFamily="34" charset="0"/>
                        </a:rPr>
                        <a:t>Periodic Table of</a:t>
                      </a:r>
                      <a:r>
                        <a:rPr lang="en-US" sz="1400" b="1" baseline="0" dirty="0">
                          <a:latin typeface="Arial" panose="020B0604020202020204" pitchFamily="34" charset="0"/>
                          <a:cs typeface="Arial" panose="020B0604020202020204" pitchFamily="34" charset="0"/>
                        </a:rPr>
                        <a:t> Younger Chemists</a:t>
                      </a:r>
                      <a:endParaRPr lang="en-US" sz="1400" b="1" dirty="0">
                        <a:latin typeface="Arial" panose="020B0604020202020204" pitchFamily="34" charset="0"/>
                        <a:cs typeface="Arial" panose="020B0604020202020204" pitchFamily="34" charset="0"/>
                      </a:endParaRPr>
                    </a:p>
                  </a:txBody>
                  <a:tcPr/>
                </a:tc>
                <a:tc>
                  <a:txBody>
                    <a:bodyPr/>
                    <a:lstStyle/>
                    <a:p>
                      <a:r>
                        <a:rPr lang="en-US" sz="1400" dirty="0">
                          <a:latin typeface="Arial" panose="020B0604020202020204" pitchFamily="34" charset="0"/>
                          <a:cs typeface="Arial" panose="020B0604020202020204" pitchFamily="34" charset="0"/>
                        </a:rPr>
                        <a:t>Undergraduate</a:t>
                      </a:r>
                      <a:r>
                        <a:rPr lang="en-US" sz="1400" baseline="0" dirty="0">
                          <a:latin typeface="Arial" panose="020B0604020202020204" pitchFamily="34" charset="0"/>
                          <a:cs typeface="Arial" panose="020B0604020202020204" pitchFamily="34" charset="0"/>
                        </a:rPr>
                        <a:t> and early career scientists</a:t>
                      </a:r>
                      <a:endParaRPr lang="en-US" sz="1400" dirty="0">
                        <a:latin typeface="Arial" panose="020B0604020202020204" pitchFamily="34" charset="0"/>
                        <a:cs typeface="Arial" panose="020B0604020202020204" pitchFamily="34" charset="0"/>
                      </a:endParaRPr>
                    </a:p>
                  </a:txBody>
                  <a:tcPr/>
                </a:tc>
                <a:tc>
                  <a:txBody>
                    <a:bodyPr/>
                    <a:lstStyle/>
                    <a:p>
                      <a:r>
                        <a:rPr lang="en-US" sz="1400" dirty="0">
                          <a:latin typeface="Arial" panose="020B0604020202020204" pitchFamily="34" charset="0"/>
                          <a:cs typeface="Arial" panose="020B0604020202020204" pitchFamily="34" charset="0"/>
                        </a:rPr>
                        <a:t>118 outstanding young scientists recognized</a:t>
                      </a:r>
                      <a:r>
                        <a:rPr lang="en-US" sz="1400" baseline="0" dirty="0">
                          <a:latin typeface="Arial" panose="020B0604020202020204" pitchFamily="34" charset="0"/>
                          <a:cs typeface="Arial" panose="020B0604020202020204" pitchFamily="34" charset="0"/>
                        </a:rPr>
                        <a:t> by awarding “elements”</a:t>
                      </a:r>
                      <a:endParaRPr lang="en-US" sz="1400" dirty="0">
                        <a:latin typeface="Arial" panose="020B0604020202020204" pitchFamily="34" charset="0"/>
                        <a:cs typeface="Arial" panose="020B0604020202020204" pitchFamily="34" charset="0"/>
                      </a:endParaRPr>
                    </a:p>
                  </a:txBody>
                  <a:tcPr/>
                </a:tc>
                <a:tc>
                  <a:txBody>
                    <a:bodyPr/>
                    <a:lstStyle/>
                    <a:p>
                      <a:r>
                        <a:rPr lang="en-US" sz="1400" dirty="0">
                          <a:latin typeface="Arial" panose="020B0604020202020204" pitchFamily="34" charset="0"/>
                          <a:cs typeface="Arial" panose="020B0604020202020204" pitchFamily="34" charset="0"/>
                        </a:rPr>
                        <a:t>Monthly announcements from July 2018 to July 2019</a:t>
                      </a:r>
                    </a:p>
                  </a:txBody>
                  <a:tcPr/>
                </a:tc>
                <a:extLst>
                  <a:ext uri="{0D108BD9-81ED-4DB2-BD59-A6C34878D82A}">
                    <a16:rowId xmlns:a16="http://schemas.microsoft.com/office/drawing/2014/main" val="10003"/>
                  </a:ext>
                </a:extLst>
              </a:tr>
              <a:tr h="370840">
                <a:tc>
                  <a:txBody>
                    <a:bodyPr/>
                    <a:lstStyle/>
                    <a:p>
                      <a:r>
                        <a:rPr lang="en-US" sz="1400" b="1" dirty="0">
                          <a:latin typeface="Arial" panose="020B0604020202020204" pitchFamily="34" charset="0"/>
                          <a:cs typeface="Arial" panose="020B0604020202020204" pitchFamily="34" charset="0"/>
                        </a:rPr>
                        <a:t>IUPAC Stories</a:t>
                      </a:r>
                    </a:p>
                  </a:txBody>
                  <a:tcPr/>
                </a:tc>
                <a:tc>
                  <a:txBody>
                    <a:bodyPr/>
                    <a:lstStyle/>
                    <a:p>
                      <a:r>
                        <a:rPr lang="en-US" sz="1400" dirty="0">
                          <a:latin typeface="Arial" panose="020B0604020202020204" pitchFamily="34" charset="0"/>
                          <a:cs typeface="Arial" panose="020B0604020202020204" pitchFamily="34" charset="0"/>
                        </a:rPr>
                        <a:t>Chemistry</a:t>
                      </a:r>
                      <a:r>
                        <a:rPr lang="en-US" sz="1400" baseline="0" dirty="0">
                          <a:latin typeface="Arial" panose="020B0604020202020204" pitchFamily="34" charset="0"/>
                          <a:cs typeface="Arial" panose="020B0604020202020204" pitchFamily="34" charset="0"/>
                        </a:rPr>
                        <a:t> community and General Public</a:t>
                      </a:r>
                      <a:endParaRPr lang="en-US" sz="1400" dirty="0">
                        <a:latin typeface="Arial" panose="020B0604020202020204" pitchFamily="34" charset="0"/>
                        <a:cs typeface="Arial" panose="020B0604020202020204" pitchFamily="34" charset="0"/>
                      </a:endParaRPr>
                    </a:p>
                  </a:txBody>
                  <a:tcPr/>
                </a:tc>
                <a:tc>
                  <a:txBody>
                    <a:bodyPr/>
                    <a:lstStyle/>
                    <a:p>
                      <a:r>
                        <a:rPr lang="en-US" sz="1400" dirty="0">
                          <a:latin typeface="Arial" panose="020B0604020202020204" pitchFamily="34" charset="0"/>
                          <a:cs typeface="Arial" panose="020B0604020202020204" pitchFamily="34" charset="0"/>
                        </a:rPr>
                        <a:t>Monthly stories of essential tools developed by IUPAC </a:t>
                      </a:r>
                    </a:p>
                  </a:txBody>
                  <a:tcPr/>
                </a:tc>
                <a:tc>
                  <a:txBody>
                    <a:bodyPr/>
                    <a:lstStyle/>
                    <a:p>
                      <a:r>
                        <a:rPr lang="en-US" sz="1400" dirty="0">
                          <a:latin typeface="Arial" panose="020B0604020202020204" pitchFamily="34" charset="0"/>
                          <a:cs typeface="Arial" panose="020B0604020202020204" pitchFamily="34" charset="0"/>
                        </a:rPr>
                        <a:t>April</a:t>
                      </a:r>
                      <a:r>
                        <a:rPr lang="en-US" sz="1400" baseline="0" dirty="0">
                          <a:latin typeface="Arial" panose="020B0604020202020204" pitchFamily="34" charset="0"/>
                          <a:cs typeface="Arial" panose="020B0604020202020204" pitchFamily="34" charset="0"/>
                        </a:rPr>
                        <a:t> 2018 to December 2019</a:t>
                      </a: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370840">
                <a:tc>
                  <a:txBody>
                    <a:bodyPr/>
                    <a:lstStyle/>
                    <a:p>
                      <a:r>
                        <a:rPr lang="en-US" sz="1400" b="1" dirty="0">
                          <a:latin typeface="Arial" panose="020B0604020202020204" pitchFamily="34" charset="0"/>
                          <a:cs typeface="Arial" panose="020B0604020202020204" pitchFamily="34" charset="0"/>
                        </a:rPr>
                        <a:t>Postgraduate Summer</a:t>
                      </a:r>
                      <a:r>
                        <a:rPr lang="en-US" sz="1400" b="1" baseline="0" dirty="0">
                          <a:latin typeface="Arial" panose="020B0604020202020204" pitchFamily="34" charset="0"/>
                          <a:cs typeface="Arial" panose="020B0604020202020204" pitchFamily="34" charset="0"/>
                        </a:rPr>
                        <a:t> School on Green Chemistry in Africa (Tanzania)</a:t>
                      </a:r>
                      <a:endParaRPr lang="en-US" sz="1400" b="1" dirty="0">
                        <a:latin typeface="Arial" panose="020B0604020202020204" pitchFamily="34" charset="0"/>
                        <a:cs typeface="Arial" panose="020B0604020202020204" pitchFamily="34" charset="0"/>
                      </a:endParaRPr>
                    </a:p>
                  </a:txBody>
                  <a:tcPr/>
                </a:tc>
                <a:tc>
                  <a:txBody>
                    <a:bodyPr/>
                    <a:lstStyle/>
                    <a:p>
                      <a:r>
                        <a:rPr lang="en-US" sz="1400" dirty="0">
                          <a:latin typeface="Arial" panose="020B0604020202020204" pitchFamily="34" charset="0"/>
                          <a:cs typeface="Arial" panose="020B0604020202020204" pitchFamily="34" charset="0"/>
                        </a:rPr>
                        <a:t>Early career</a:t>
                      </a:r>
                      <a:r>
                        <a:rPr lang="en-US" sz="1400" baseline="0" dirty="0">
                          <a:latin typeface="Arial" panose="020B0604020202020204" pitchFamily="34" charset="0"/>
                          <a:cs typeface="Arial" panose="020B0604020202020204" pitchFamily="34" charset="0"/>
                        </a:rPr>
                        <a:t> chemists in Africa</a:t>
                      </a:r>
                      <a:endParaRPr lang="en-US" sz="1400" dirty="0">
                        <a:latin typeface="Arial" panose="020B0604020202020204" pitchFamily="34" charset="0"/>
                        <a:cs typeface="Arial" panose="020B0604020202020204" pitchFamily="34" charset="0"/>
                      </a:endParaRPr>
                    </a:p>
                  </a:txBody>
                  <a:tcPr/>
                </a:tc>
                <a:tc>
                  <a:txBody>
                    <a:bodyPr/>
                    <a:lstStyle/>
                    <a:p>
                      <a:r>
                        <a:rPr lang="en-US" sz="1400" dirty="0">
                          <a:latin typeface="Arial" panose="020B0604020202020204" pitchFamily="34" charset="0"/>
                          <a:cs typeface="Arial" panose="020B0604020202020204" pitchFamily="34" charset="0"/>
                        </a:rPr>
                        <a:t>Increase knowledge in the field of Green Chemistry in Africa, contributing to sustainable</a:t>
                      </a:r>
                      <a:r>
                        <a:rPr lang="en-US" sz="1400" baseline="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development</a:t>
                      </a:r>
                    </a:p>
                  </a:txBody>
                  <a:tcPr/>
                </a:tc>
                <a:tc>
                  <a:txBody>
                    <a:bodyPr/>
                    <a:lstStyle/>
                    <a:p>
                      <a:r>
                        <a:rPr lang="en-US" sz="1400" dirty="0">
                          <a:latin typeface="Arial" panose="020B0604020202020204" pitchFamily="34" charset="0"/>
                          <a:cs typeface="Arial" panose="020B0604020202020204" pitchFamily="34" charset="0"/>
                        </a:rPr>
                        <a:t>May 2019</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427442232"/>
      </p:ext>
    </p:extLst>
  </p:cSld>
  <p:clrMapOvr>
    <a:masterClrMapping/>
  </p:clrMapOvr>
  <p:transition advClick="0" advTm="3000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02632" y="1831490"/>
            <a:ext cx="3886199" cy="2754951"/>
          </a:xfrm>
        </p:spPr>
        <p:txBody>
          <a:bodyPr/>
          <a:lstStyle/>
          <a:p>
            <a:r>
              <a:rPr lang="en-US" dirty="0"/>
              <a:t>Celebrating 150</a:t>
            </a:r>
            <a:r>
              <a:rPr lang="en-US" baseline="30000" dirty="0"/>
              <a:t>th</a:t>
            </a:r>
            <a:r>
              <a:rPr lang="en-US" dirty="0"/>
              <a:t> Anniversary of the Periodic Table</a:t>
            </a:r>
          </a:p>
          <a:p>
            <a:r>
              <a:rPr lang="en-US" dirty="0">
                <a:hlinkClick r:id="rId2"/>
              </a:rPr>
              <a:t>www.iypt2019.org</a:t>
            </a:r>
            <a:endParaRPr lang="en-US" dirty="0"/>
          </a:p>
          <a:p>
            <a:r>
              <a:rPr lang="en-US" dirty="0"/>
              <a:t>Co-chairs: Prof. Natalia Tarasova &amp; Prof. Jan Reedijk</a:t>
            </a:r>
          </a:p>
          <a:p>
            <a:r>
              <a:rPr lang="en-US" dirty="0"/>
              <a:t>Email: </a:t>
            </a:r>
            <a:r>
              <a:rPr lang="en-US" dirty="0">
                <a:hlinkClick r:id="rId3"/>
              </a:rPr>
              <a:t>iypt2019@iupac.org</a:t>
            </a:r>
            <a:r>
              <a:rPr lang="en-US" dirty="0"/>
              <a:t> </a:t>
            </a:r>
          </a:p>
          <a:p>
            <a:br>
              <a:rPr lang="en-US" sz="1600" dirty="0"/>
            </a:br>
            <a:endParaRPr lang="en-US" sz="1600" dirty="0"/>
          </a:p>
        </p:txBody>
      </p:sp>
      <p:sp>
        <p:nvSpPr>
          <p:cNvPr id="8" name="TextBox 7"/>
          <p:cNvSpPr txBox="1"/>
          <p:nvPr/>
        </p:nvSpPr>
        <p:spPr>
          <a:xfrm>
            <a:off x="29424" y="476532"/>
            <a:ext cx="9090053" cy="769441"/>
          </a:xfrm>
          <a:prstGeom prst="rect">
            <a:avLst/>
          </a:prstGeom>
          <a:noFill/>
        </p:spPr>
        <p:txBody>
          <a:bodyPr wrap="none" rtlCol="0">
            <a:spAutoFit/>
          </a:bodyPr>
          <a:lstStyle/>
          <a:p>
            <a:pPr algn="ctr"/>
            <a:r>
              <a:rPr lang="en-US" sz="4400" dirty="0">
                <a:latin typeface="+mj-lt"/>
              </a:rPr>
              <a:t>International Year of the Periodic Table</a:t>
            </a:r>
            <a:endParaRPr lang="en-US" sz="800" dirty="0">
              <a:latin typeface="+mj-lt"/>
            </a:endParaRPr>
          </a:p>
        </p:txBody>
      </p:sp>
      <p:sp>
        <p:nvSpPr>
          <p:cNvPr id="10" name="TextBox 9"/>
          <p:cNvSpPr txBox="1"/>
          <p:nvPr/>
        </p:nvSpPr>
        <p:spPr>
          <a:xfrm>
            <a:off x="286150" y="4652374"/>
            <a:ext cx="8172049" cy="1754326"/>
          </a:xfrm>
          <a:prstGeom prst="rect">
            <a:avLst/>
          </a:prstGeom>
          <a:noFill/>
        </p:spPr>
        <p:txBody>
          <a:bodyPr wrap="square" rtlCol="0">
            <a:spAutoFit/>
          </a:bodyPr>
          <a:lstStyle/>
          <a:p>
            <a:r>
              <a:rPr lang="en-US" i="1" dirty="0"/>
              <a:t>Partner Organizations: </a:t>
            </a:r>
            <a:br>
              <a:rPr lang="en-US" dirty="0"/>
            </a:br>
            <a:r>
              <a:rPr lang="en-US" dirty="0"/>
              <a:t>International Union of Pure and Applied Physics (IUPAP)</a:t>
            </a:r>
            <a:br>
              <a:rPr lang="en-US" dirty="0"/>
            </a:br>
            <a:r>
              <a:rPr lang="en-US" dirty="0"/>
              <a:t>European Association for Chemical and Molecular Sciences (</a:t>
            </a:r>
            <a:r>
              <a:rPr lang="en-US" dirty="0" err="1"/>
              <a:t>EuCheMS</a:t>
            </a:r>
            <a:r>
              <a:rPr lang="en-US" dirty="0"/>
              <a:t>)</a:t>
            </a:r>
            <a:br>
              <a:rPr lang="en-US" dirty="0"/>
            </a:br>
            <a:r>
              <a:rPr lang="en-US" dirty="0"/>
              <a:t>The International Council for Science (ICSU)</a:t>
            </a:r>
            <a:br>
              <a:rPr lang="en-US" dirty="0"/>
            </a:br>
            <a:r>
              <a:rPr lang="en-US" dirty="0"/>
              <a:t>International Astronomical Union (IAU)</a:t>
            </a:r>
            <a:br>
              <a:rPr lang="en-US" dirty="0"/>
            </a:br>
            <a:r>
              <a:rPr lang="en-US" dirty="0"/>
              <a:t>The International Union of History and Philosophy of Science and Technology (IUHPS)</a:t>
            </a:r>
          </a:p>
        </p:txBody>
      </p:sp>
      <p:pic>
        <p:nvPicPr>
          <p:cNvPr id="11" name="Picture 3" descr="logo-unesco_IYPT_March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8831" y="2176269"/>
            <a:ext cx="4616178" cy="23229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extBox 1">
            <a:extLst>
              <a:ext uri="{FF2B5EF4-FFF2-40B4-BE49-F238E27FC236}">
                <a16:creationId xmlns:a16="http://schemas.microsoft.com/office/drawing/2014/main" id="{6251A12F-4682-E644-B9A4-B9C15F85BAE1}"/>
              </a:ext>
            </a:extLst>
          </p:cNvPr>
          <p:cNvSpPr txBox="1"/>
          <p:nvPr/>
        </p:nvSpPr>
        <p:spPr>
          <a:xfrm>
            <a:off x="1007390" y="1128990"/>
            <a:ext cx="7826643" cy="430887"/>
          </a:xfrm>
          <a:prstGeom prst="rect">
            <a:avLst/>
          </a:prstGeom>
          <a:noFill/>
        </p:spPr>
        <p:txBody>
          <a:bodyPr wrap="square" rtlCol="0">
            <a:spAutoFit/>
          </a:bodyPr>
          <a:lstStyle/>
          <a:p>
            <a:r>
              <a:rPr lang="en-US" sz="2200" dirty="0"/>
              <a:t>IUPAC in partnership with UNESCO and 5 other </a:t>
            </a:r>
            <a:r>
              <a:rPr lang="en-US" dirty="0"/>
              <a:t>Organizations</a:t>
            </a:r>
          </a:p>
        </p:txBody>
      </p:sp>
    </p:spTree>
    <p:extLst>
      <p:ext uri="{BB962C8B-B14F-4D97-AF65-F5344CB8AC3E}">
        <p14:creationId xmlns:p14="http://schemas.microsoft.com/office/powerpoint/2010/main" val="2699959646"/>
      </p:ext>
    </p:extLst>
  </p:cSld>
  <p:clrMapOvr>
    <a:masterClrMapping/>
  </p:clrMapOvr>
  <p:transition advClick="0" advTm="3000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5667" y="685800"/>
            <a:ext cx="8397778" cy="990428"/>
          </a:xfrm>
        </p:spPr>
        <p:txBody>
          <a:bodyPr/>
          <a:lstStyle/>
          <a:p>
            <a:pPr algn="l"/>
            <a:r>
              <a:rPr lang="en-US" sz="4400" dirty="0"/>
              <a:t>IYPT Events &amp; Activities</a:t>
            </a:r>
            <a:br>
              <a:rPr lang="en-US" sz="5400" dirty="0"/>
            </a:br>
            <a:r>
              <a:rPr lang="en-US" sz="2800" dirty="0">
                <a:hlinkClick r:id="rId2"/>
              </a:rPr>
              <a:t>www.iypt2019.org</a:t>
            </a:r>
            <a:br>
              <a:rPr lang="en-US" sz="2800" dirty="0"/>
            </a:br>
            <a:endParaRPr lang="en-US" sz="2800" dirty="0"/>
          </a:p>
        </p:txBody>
      </p:sp>
      <p:graphicFrame>
        <p:nvGraphicFramePr>
          <p:cNvPr id="5" name="Table 4"/>
          <p:cNvGraphicFramePr>
            <a:graphicFrameLocks noGrp="1"/>
          </p:cNvGraphicFramePr>
          <p:nvPr>
            <p:extLst>
              <p:ext uri="{D42A27DB-BD31-4B8C-83A1-F6EECF244321}">
                <p14:modId xmlns:p14="http://schemas.microsoft.com/office/powerpoint/2010/main" val="968432232"/>
              </p:ext>
            </p:extLst>
          </p:nvPr>
        </p:nvGraphicFramePr>
        <p:xfrm>
          <a:off x="415639" y="2171702"/>
          <a:ext cx="7772399" cy="4602780"/>
        </p:xfrm>
        <a:graphic>
          <a:graphicData uri="http://schemas.openxmlformats.org/drawingml/2006/table">
            <a:tbl>
              <a:tblPr firstRow="1" bandRow="1">
                <a:tableStyleId>{5C22544A-7EE6-4342-B048-85BDC9FD1C3A}</a:tableStyleId>
              </a:tblPr>
              <a:tblGrid>
                <a:gridCol w="2647332">
                  <a:extLst>
                    <a:ext uri="{9D8B030D-6E8A-4147-A177-3AD203B41FA5}">
                      <a16:colId xmlns:a16="http://schemas.microsoft.com/office/drawing/2014/main" val="20000"/>
                    </a:ext>
                  </a:extLst>
                </a:gridCol>
                <a:gridCol w="2895171">
                  <a:extLst>
                    <a:ext uri="{9D8B030D-6E8A-4147-A177-3AD203B41FA5}">
                      <a16:colId xmlns:a16="http://schemas.microsoft.com/office/drawing/2014/main" val="20001"/>
                    </a:ext>
                  </a:extLst>
                </a:gridCol>
                <a:gridCol w="2229896">
                  <a:extLst>
                    <a:ext uri="{9D8B030D-6E8A-4147-A177-3AD203B41FA5}">
                      <a16:colId xmlns:a16="http://schemas.microsoft.com/office/drawing/2014/main" val="20002"/>
                    </a:ext>
                  </a:extLst>
                </a:gridCol>
              </a:tblGrid>
              <a:tr h="416610">
                <a:tc>
                  <a:txBody>
                    <a:bodyPr/>
                    <a:lstStyle/>
                    <a:p>
                      <a:r>
                        <a:rPr lang="en-US" sz="1600" dirty="0">
                          <a:latin typeface="Arial" panose="020B0604020202020204" pitchFamily="34" charset="0"/>
                          <a:cs typeface="Arial" panose="020B0604020202020204" pitchFamily="34" charset="0"/>
                        </a:rPr>
                        <a:t>Activity</a:t>
                      </a:r>
                    </a:p>
                  </a:txBody>
                  <a:tcPr/>
                </a:tc>
                <a:tc>
                  <a:txBody>
                    <a:bodyPr/>
                    <a:lstStyle/>
                    <a:p>
                      <a:r>
                        <a:rPr lang="en-US" sz="1600" dirty="0">
                          <a:latin typeface="Arial" panose="020B0604020202020204" pitchFamily="34" charset="0"/>
                          <a:cs typeface="Arial" panose="020B0604020202020204" pitchFamily="34" charset="0"/>
                        </a:rPr>
                        <a:t>Description</a:t>
                      </a:r>
                    </a:p>
                  </a:txBody>
                  <a:tcPr/>
                </a:tc>
                <a:tc>
                  <a:txBody>
                    <a:bodyPr/>
                    <a:lstStyle/>
                    <a:p>
                      <a:r>
                        <a:rPr lang="en-US" sz="1600" dirty="0">
                          <a:latin typeface="Arial" panose="020B0604020202020204" pitchFamily="34" charset="0"/>
                          <a:cs typeface="Arial" panose="020B0604020202020204" pitchFamily="34" charset="0"/>
                        </a:rPr>
                        <a:t>Timing</a:t>
                      </a:r>
                    </a:p>
                  </a:txBody>
                  <a:tcPr/>
                </a:tc>
                <a:extLst>
                  <a:ext uri="{0D108BD9-81ED-4DB2-BD59-A6C34878D82A}">
                    <a16:rowId xmlns:a16="http://schemas.microsoft.com/office/drawing/2014/main" val="10000"/>
                  </a:ext>
                </a:extLst>
              </a:tr>
              <a:tr h="422396">
                <a:tc>
                  <a:txBody>
                    <a:bodyPr/>
                    <a:lstStyle/>
                    <a:p>
                      <a:r>
                        <a:rPr lang="en-US" sz="1400" b="1" dirty="0">
                          <a:latin typeface="Arial" panose="020B0604020202020204" pitchFamily="34" charset="0"/>
                          <a:cs typeface="Arial" panose="020B0604020202020204" pitchFamily="34" charset="0"/>
                        </a:rPr>
                        <a:t>Opening</a:t>
                      </a:r>
                      <a:r>
                        <a:rPr lang="en-US" sz="1400" b="1" baseline="0" dirty="0">
                          <a:latin typeface="Arial" panose="020B0604020202020204" pitchFamily="34" charset="0"/>
                          <a:cs typeface="Arial" panose="020B0604020202020204" pitchFamily="34" charset="0"/>
                        </a:rPr>
                        <a:t> Ceremony</a:t>
                      </a:r>
                      <a:endParaRPr lang="en-US" sz="1400" b="1" dirty="0">
                        <a:latin typeface="Arial" panose="020B0604020202020204" pitchFamily="34" charset="0"/>
                        <a:cs typeface="Arial" panose="020B0604020202020204" pitchFamily="34" charset="0"/>
                      </a:endParaRPr>
                    </a:p>
                  </a:txBody>
                  <a:tcPr/>
                </a:tc>
                <a:tc>
                  <a:txBody>
                    <a:bodyPr/>
                    <a:lstStyle/>
                    <a:p>
                      <a:r>
                        <a:rPr lang="en-US" sz="1400" dirty="0">
                          <a:latin typeface="Arial" panose="020B0604020202020204" pitchFamily="34" charset="0"/>
                          <a:cs typeface="Arial" panose="020B0604020202020204" pitchFamily="34" charset="0"/>
                        </a:rPr>
                        <a:t>Celebration</a:t>
                      </a:r>
                      <a:r>
                        <a:rPr lang="en-US" sz="1400" baseline="0" dirty="0">
                          <a:latin typeface="Arial" panose="020B0604020202020204" pitchFamily="34" charset="0"/>
                          <a:cs typeface="Arial" panose="020B0604020202020204" pitchFamily="34" charset="0"/>
                        </a:rPr>
                        <a:t> at UNESCO in Paris</a:t>
                      </a:r>
                      <a:endParaRPr lang="en-US" sz="1400" dirty="0">
                        <a:latin typeface="Arial" panose="020B0604020202020204" pitchFamily="34" charset="0"/>
                        <a:cs typeface="Arial" panose="020B0604020202020204" pitchFamily="34" charset="0"/>
                      </a:endParaRPr>
                    </a:p>
                  </a:txBody>
                  <a:tcPr/>
                </a:tc>
                <a:tc>
                  <a:txBody>
                    <a:bodyPr/>
                    <a:lstStyle/>
                    <a:p>
                      <a:r>
                        <a:rPr lang="en-US" sz="1400" dirty="0">
                          <a:latin typeface="Arial" panose="020B0604020202020204" pitchFamily="34" charset="0"/>
                          <a:cs typeface="Arial" panose="020B0604020202020204" pitchFamily="34" charset="0"/>
                        </a:rPr>
                        <a:t>January 29, 2019</a:t>
                      </a:r>
                    </a:p>
                  </a:txBody>
                  <a:tcPr/>
                </a:tc>
                <a:extLst>
                  <a:ext uri="{0D108BD9-81ED-4DB2-BD59-A6C34878D82A}">
                    <a16:rowId xmlns:a16="http://schemas.microsoft.com/office/drawing/2014/main" val="10001"/>
                  </a:ext>
                </a:extLst>
              </a:tr>
              <a:tr h="439074">
                <a:tc>
                  <a:txBody>
                    <a:bodyPr/>
                    <a:lstStyle/>
                    <a:p>
                      <a:r>
                        <a:rPr lang="en-US" sz="1400" b="1" dirty="0">
                          <a:latin typeface="Arial" panose="020B0604020202020204" pitchFamily="34" charset="0"/>
                          <a:cs typeface="Arial" panose="020B0604020202020204" pitchFamily="34" charset="0"/>
                        </a:rPr>
                        <a:t>Periodic Table Challenge</a:t>
                      </a:r>
                    </a:p>
                  </a:txBody>
                  <a:tcPr/>
                </a:tc>
                <a:tc>
                  <a:txBody>
                    <a:bodyPr/>
                    <a:lstStyle/>
                    <a:p>
                      <a:r>
                        <a:rPr lang="en-US" sz="1400" dirty="0">
                          <a:latin typeface="Arial" panose="020B0604020202020204" pitchFamily="34" charset="0"/>
                          <a:cs typeface="Arial" panose="020B0604020202020204" pitchFamily="34" charset="0"/>
                        </a:rPr>
                        <a:t>Joint</a:t>
                      </a:r>
                      <a:r>
                        <a:rPr lang="en-US" sz="1400" baseline="0" dirty="0">
                          <a:latin typeface="Arial" panose="020B0604020202020204" pitchFamily="34" charset="0"/>
                          <a:cs typeface="Arial" panose="020B0604020202020204" pitchFamily="34" charset="0"/>
                        </a:rPr>
                        <a:t> activity with IUPAC100</a:t>
                      </a:r>
                      <a:endParaRPr lang="en-US" sz="1400" dirty="0">
                        <a:latin typeface="Arial" panose="020B0604020202020204" pitchFamily="34" charset="0"/>
                        <a:cs typeface="Arial" panose="020B0604020202020204" pitchFamily="34" charset="0"/>
                      </a:endParaRPr>
                    </a:p>
                  </a:txBody>
                  <a:tcPr/>
                </a:tc>
                <a:tc>
                  <a:txBody>
                    <a:bodyPr/>
                    <a:lstStyle/>
                    <a:p>
                      <a:r>
                        <a:rPr lang="en-US" sz="1400" dirty="0">
                          <a:latin typeface="Arial" panose="020B0604020202020204" pitchFamily="34" charset="0"/>
                          <a:cs typeface="Arial" panose="020B0604020202020204" pitchFamily="34" charset="0"/>
                        </a:rPr>
                        <a:t>Throughout</a:t>
                      </a:r>
                      <a:r>
                        <a:rPr lang="en-US" sz="1400" baseline="0" dirty="0">
                          <a:latin typeface="Arial" panose="020B0604020202020204" pitchFamily="34" charset="0"/>
                          <a:cs typeface="Arial" panose="020B0604020202020204" pitchFamily="34" charset="0"/>
                        </a:rPr>
                        <a:t> 2019</a:t>
                      </a: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439074">
                <a:tc>
                  <a:txBody>
                    <a:bodyPr/>
                    <a:lstStyle/>
                    <a:p>
                      <a:r>
                        <a:rPr lang="en-US" sz="1400" b="1" dirty="0">
                          <a:latin typeface="Arial" panose="020B0604020202020204" pitchFamily="34" charset="0"/>
                          <a:cs typeface="Arial" panose="020B0604020202020204" pitchFamily="34" charset="0"/>
                        </a:rPr>
                        <a:t>Opening Ceremony in Russia</a:t>
                      </a:r>
                    </a:p>
                  </a:txBody>
                  <a:tcPr/>
                </a:tc>
                <a:tc>
                  <a:txBody>
                    <a:bodyPr/>
                    <a:lstStyle/>
                    <a:p>
                      <a:r>
                        <a:rPr lang="en-US" sz="1400" dirty="0">
                          <a:latin typeface="Arial" panose="020B0604020202020204" pitchFamily="34" charset="0"/>
                          <a:cs typeface="Arial" panose="020B0604020202020204" pitchFamily="34" charset="0"/>
                        </a:rPr>
                        <a:t>Birthday</a:t>
                      </a:r>
                      <a:r>
                        <a:rPr lang="en-US" sz="1400" baseline="0" dirty="0">
                          <a:latin typeface="Arial" panose="020B0604020202020204" pitchFamily="34" charset="0"/>
                          <a:cs typeface="Arial" panose="020B0604020202020204" pitchFamily="34" charset="0"/>
                        </a:rPr>
                        <a:t> of Mendeleev</a:t>
                      </a:r>
                      <a:endParaRPr lang="en-US" sz="1400" dirty="0">
                        <a:latin typeface="Arial" panose="020B0604020202020204" pitchFamily="34" charset="0"/>
                        <a:cs typeface="Arial" panose="020B0604020202020204" pitchFamily="34" charset="0"/>
                      </a:endParaRPr>
                    </a:p>
                  </a:txBody>
                  <a:tcPr/>
                </a:tc>
                <a:tc>
                  <a:txBody>
                    <a:bodyPr/>
                    <a:lstStyle/>
                    <a:p>
                      <a:r>
                        <a:rPr lang="en-US" sz="1400" dirty="0">
                          <a:latin typeface="Arial" panose="020B0604020202020204" pitchFamily="34" charset="0"/>
                          <a:cs typeface="Arial" panose="020B0604020202020204" pitchFamily="34" charset="0"/>
                        </a:rPr>
                        <a:t>February 7, 2019</a:t>
                      </a:r>
                    </a:p>
                  </a:txBody>
                  <a:tcPr/>
                </a:tc>
                <a:extLst>
                  <a:ext uri="{0D108BD9-81ED-4DB2-BD59-A6C34878D82A}">
                    <a16:rowId xmlns:a16="http://schemas.microsoft.com/office/drawing/2014/main" val="10003"/>
                  </a:ext>
                </a:extLst>
              </a:tr>
              <a:tr h="405245">
                <a:tc>
                  <a:txBody>
                    <a:bodyPr/>
                    <a:lstStyle/>
                    <a:p>
                      <a:r>
                        <a:rPr lang="en-US" sz="1400" b="1" dirty="0">
                          <a:latin typeface="Arial" panose="020B0604020202020204" pitchFamily="34" charset="0"/>
                          <a:cs typeface="Arial" panose="020B0604020202020204" pitchFamily="34" charset="0"/>
                        </a:rPr>
                        <a:t>Symposium in Murcia, Spain</a:t>
                      </a:r>
                    </a:p>
                  </a:txBody>
                  <a:tcPr/>
                </a:tc>
                <a:tc>
                  <a:txBody>
                    <a:bodyPr/>
                    <a:lstStyle/>
                    <a:p>
                      <a:r>
                        <a:rPr lang="en-US" sz="1400" dirty="0">
                          <a:latin typeface="Arial" panose="020B0604020202020204" pitchFamily="34" charset="0"/>
                          <a:cs typeface="Arial" panose="020B0604020202020204" pitchFamily="34" charset="0"/>
                        </a:rPr>
                        <a:t>Plans in development</a:t>
                      </a:r>
                    </a:p>
                  </a:txBody>
                  <a:tcPr/>
                </a:tc>
                <a:tc>
                  <a:txBody>
                    <a:bodyPr/>
                    <a:lstStyle/>
                    <a:p>
                      <a:r>
                        <a:rPr lang="en-US" sz="1400" dirty="0">
                          <a:latin typeface="Arial" panose="020B0604020202020204" pitchFamily="34" charset="0"/>
                          <a:cs typeface="Arial" panose="020B0604020202020204" pitchFamily="34" charset="0"/>
                        </a:rPr>
                        <a:t>May, 2019</a:t>
                      </a:r>
                    </a:p>
                  </a:txBody>
                  <a:tcPr/>
                </a:tc>
                <a:extLst>
                  <a:ext uri="{0D108BD9-81ED-4DB2-BD59-A6C34878D82A}">
                    <a16:rowId xmlns:a16="http://schemas.microsoft.com/office/drawing/2014/main" val="10004"/>
                  </a:ext>
                </a:extLst>
              </a:tr>
              <a:tr h="659633">
                <a:tc>
                  <a:txBody>
                    <a:bodyPr/>
                    <a:lstStyle/>
                    <a:p>
                      <a:r>
                        <a:rPr lang="en-US" sz="1400" b="1" dirty="0">
                          <a:latin typeface="Arial" panose="020B0604020202020204" pitchFamily="34" charset="0"/>
                          <a:cs typeface="Arial" panose="020B0604020202020204" pitchFamily="34" charset="0"/>
                        </a:rPr>
                        <a:t>5</a:t>
                      </a:r>
                      <a:r>
                        <a:rPr lang="en-US" sz="1400" b="1" baseline="30000" dirty="0">
                          <a:latin typeface="Arial" panose="020B0604020202020204" pitchFamily="34" charset="0"/>
                          <a:cs typeface="Arial" panose="020B0604020202020204" pitchFamily="34" charset="0"/>
                        </a:rPr>
                        <a:t>th</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EuCheMS</a:t>
                      </a:r>
                      <a:r>
                        <a:rPr lang="en-US" sz="1400" b="1" baseline="0" dirty="0">
                          <a:latin typeface="Arial" panose="020B0604020202020204" pitchFamily="34" charset="0"/>
                          <a:cs typeface="Arial" panose="020B0604020202020204" pitchFamily="34" charset="0"/>
                        </a:rPr>
                        <a:t> Inorganic Chemistry Conference</a:t>
                      </a:r>
                      <a:endParaRPr lang="en-US" sz="1400" b="1" dirty="0">
                        <a:latin typeface="Arial" panose="020B0604020202020204" pitchFamily="34" charset="0"/>
                        <a:cs typeface="Arial" panose="020B0604020202020204" pitchFamily="34" charset="0"/>
                      </a:endParaRPr>
                    </a:p>
                  </a:txBody>
                  <a:tcPr/>
                </a:tc>
                <a:tc>
                  <a:txBody>
                    <a:bodyPr/>
                    <a:lstStyle/>
                    <a:p>
                      <a:r>
                        <a:rPr lang="en-US" sz="1400" dirty="0">
                          <a:latin typeface="Arial" panose="020B0604020202020204" pitchFamily="34" charset="0"/>
                          <a:cs typeface="Arial" panose="020B0604020202020204" pitchFamily="34" charset="0"/>
                        </a:rPr>
                        <a:t>Conference in Moscow</a:t>
                      </a:r>
                    </a:p>
                  </a:txBody>
                  <a:tcPr/>
                </a:tc>
                <a:tc>
                  <a:txBody>
                    <a:bodyPr/>
                    <a:lstStyle/>
                    <a:p>
                      <a:r>
                        <a:rPr lang="en-US" sz="1400" dirty="0">
                          <a:latin typeface="Arial" panose="020B0604020202020204" pitchFamily="34" charset="0"/>
                          <a:cs typeface="Arial" panose="020B0604020202020204" pitchFamily="34" charset="0"/>
                        </a:rPr>
                        <a:t>June, 2019</a:t>
                      </a:r>
                    </a:p>
                  </a:txBody>
                  <a:tcPr/>
                </a:tc>
                <a:extLst>
                  <a:ext uri="{0D108BD9-81ED-4DB2-BD59-A6C34878D82A}">
                    <a16:rowId xmlns:a16="http://schemas.microsoft.com/office/drawing/2014/main" val="10005"/>
                  </a:ext>
                </a:extLst>
              </a:tr>
              <a:tr h="659633">
                <a:tc>
                  <a:txBody>
                    <a:bodyPr/>
                    <a:lstStyle/>
                    <a:p>
                      <a:r>
                        <a:rPr lang="en-US" sz="1400" b="1" dirty="0">
                          <a:latin typeface="Arial" panose="020B0604020202020204" pitchFamily="34" charset="0"/>
                          <a:cs typeface="Arial" panose="020B0604020202020204" pitchFamily="34" charset="0"/>
                        </a:rPr>
                        <a:t>Special Symposium: The Periodic Table at 150</a:t>
                      </a:r>
                    </a:p>
                  </a:txBody>
                  <a:tcPr/>
                </a:tc>
                <a:tc>
                  <a:txBody>
                    <a:bodyPr/>
                    <a:lstStyle/>
                    <a:p>
                      <a:r>
                        <a:rPr lang="en-US" sz="1400" dirty="0">
                          <a:latin typeface="Arial" panose="020B0604020202020204" pitchFamily="34" charset="0"/>
                          <a:cs typeface="Arial" panose="020B0604020202020204" pitchFamily="34" charset="0"/>
                        </a:rPr>
                        <a:t>Part of Paris </a:t>
                      </a:r>
                      <a:r>
                        <a:rPr lang="en-US" sz="1400" baseline="0" dirty="0">
                          <a:latin typeface="Arial" panose="020B0604020202020204" pitchFamily="34" charset="0"/>
                          <a:cs typeface="Arial" panose="020B0604020202020204" pitchFamily="34" charset="0"/>
                        </a:rPr>
                        <a:t>2019 IUPAC World Chemistry Congress</a:t>
                      </a:r>
                      <a:endParaRPr lang="en-US" sz="1400" dirty="0">
                        <a:latin typeface="Arial" panose="020B0604020202020204" pitchFamily="34" charset="0"/>
                        <a:cs typeface="Arial" panose="020B0604020202020204" pitchFamily="34" charset="0"/>
                      </a:endParaRPr>
                    </a:p>
                  </a:txBody>
                  <a:tcPr/>
                </a:tc>
                <a:tc>
                  <a:txBody>
                    <a:bodyPr/>
                    <a:lstStyle/>
                    <a:p>
                      <a:r>
                        <a:rPr lang="en-US" sz="1400" dirty="0">
                          <a:latin typeface="Arial" panose="020B0604020202020204" pitchFamily="34" charset="0"/>
                          <a:cs typeface="Arial" panose="020B0604020202020204" pitchFamily="34" charset="0"/>
                        </a:rPr>
                        <a:t>July, 2019</a:t>
                      </a:r>
                    </a:p>
                  </a:txBody>
                  <a:tcPr/>
                </a:tc>
                <a:extLst>
                  <a:ext uri="{0D108BD9-81ED-4DB2-BD59-A6C34878D82A}">
                    <a16:rowId xmlns:a16="http://schemas.microsoft.com/office/drawing/2014/main" val="10006"/>
                  </a:ext>
                </a:extLst>
              </a:tr>
              <a:tr h="659633">
                <a:tc>
                  <a:txBody>
                    <a:bodyPr/>
                    <a:lstStyle/>
                    <a:p>
                      <a:r>
                        <a:rPr lang="en-US" sz="1400" b="1" dirty="0">
                          <a:latin typeface="Arial" panose="020B0604020202020204" pitchFamily="34" charset="0"/>
                          <a:cs typeface="Arial" panose="020B0604020202020204" pitchFamily="34" charset="0"/>
                        </a:rPr>
                        <a:t>Periodic Tables for Young Students in Africa</a:t>
                      </a:r>
                    </a:p>
                  </a:txBody>
                  <a:tcPr/>
                </a:tc>
                <a:tc>
                  <a:txBody>
                    <a:bodyPr/>
                    <a:lstStyle/>
                    <a:p>
                      <a:r>
                        <a:rPr lang="en-US" sz="1400" dirty="0">
                          <a:latin typeface="Arial" panose="020B0604020202020204" pitchFamily="34" charset="0"/>
                          <a:cs typeface="Arial" panose="020B0604020202020204" pitchFamily="34" charset="0"/>
                        </a:rPr>
                        <a:t>Distribute Periodic Tables to young students in Africa</a:t>
                      </a:r>
                    </a:p>
                  </a:txBody>
                  <a:tcPr/>
                </a:tc>
                <a:tc>
                  <a:txBody>
                    <a:bodyPr/>
                    <a:lstStyle/>
                    <a:p>
                      <a:r>
                        <a:rPr lang="en-US" sz="1400" dirty="0">
                          <a:latin typeface="Arial" panose="020B0604020202020204" pitchFamily="34" charset="0"/>
                          <a:cs typeface="Arial" panose="020B0604020202020204" pitchFamily="34" charset="0"/>
                        </a:rPr>
                        <a:t>2019</a:t>
                      </a:r>
                    </a:p>
                  </a:txBody>
                  <a:tcPr/>
                </a:tc>
                <a:extLst>
                  <a:ext uri="{0D108BD9-81ED-4DB2-BD59-A6C34878D82A}">
                    <a16:rowId xmlns:a16="http://schemas.microsoft.com/office/drawing/2014/main" val="10007"/>
                  </a:ext>
                </a:extLst>
              </a:tr>
              <a:tr h="422396">
                <a:tc>
                  <a:txBody>
                    <a:bodyPr/>
                    <a:lstStyle/>
                    <a:p>
                      <a:r>
                        <a:rPr lang="en-US" sz="1400" b="1" dirty="0">
                          <a:latin typeface="Arial" panose="020B0604020202020204" pitchFamily="34" charset="0"/>
                          <a:cs typeface="Arial" panose="020B0604020202020204" pitchFamily="34" charset="0"/>
                        </a:rPr>
                        <a:t>Closing Ceremony</a:t>
                      </a:r>
                    </a:p>
                  </a:txBody>
                  <a:tcPr/>
                </a:tc>
                <a:tc>
                  <a:txBody>
                    <a:bodyPr/>
                    <a:lstStyle/>
                    <a:p>
                      <a:r>
                        <a:rPr lang="en-US" sz="1400" dirty="0">
                          <a:latin typeface="Arial" panose="020B0604020202020204" pitchFamily="34" charset="0"/>
                          <a:cs typeface="Arial" panose="020B0604020202020204" pitchFamily="34" charset="0"/>
                        </a:rPr>
                        <a:t>Location to be determined</a:t>
                      </a:r>
                    </a:p>
                  </a:txBody>
                  <a:tcPr/>
                </a:tc>
                <a:tc>
                  <a:txBody>
                    <a:bodyPr/>
                    <a:lstStyle/>
                    <a:p>
                      <a:r>
                        <a:rPr lang="en-US" sz="1400" dirty="0">
                          <a:latin typeface="Arial" panose="020B0604020202020204" pitchFamily="34" charset="0"/>
                          <a:cs typeface="Arial" panose="020B0604020202020204" pitchFamily="34" charset="0"/>
                        </a:rPr>
                        <a:t>December 2019</a:t>
                      </a:r>
                    </a:p>
                  </a:txBody>
                  <a:tcPr/>
                </a:tc>
                <a:extLst>
                  <a:ext uri="{0D108BD9-81ED-4DB2-BD59-A6C34878D82A}">
                    <a16:rowId xmlns:a16="http://schemas.microsoft.com/office/drawing/2014/main" val="10008"/>
                  </a:ext>
                </a:extLst>
              </a:tr>
            </a:tbl>
          </a:graphicData>
        </a:graphic>
      </p:graphicFrame>
      <p:pic>
        <p:nvPicPr>
          <p:cNvPr id="3075" name="Picture 3" descr="logo-unesco_IYPT_March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7600" y="546070"/>
            <a:ext cx="2725322" cy="13714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3742361806"/>
      </p:ext>
    </p:extLst>
  </p:cSld>
  <p:clrMapOvr>
    <a:masterClrMapping/>
  </p:clrMapOvr>
  <p:transition advClick="0" advTm="3000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6058" y="467591"/>
            <a:ext cx="8229600" cy="800492"/>
          </a:xfrm>
        </p:spPr>
        <p:txBody>
          <a:bodyPr/>
          <a:lstStyle/>
          <a:p>
            <a:r>
              <a:rPr lang="en-US" dirty="0"/>
              <a:t>Periodic Table Challenge</a:t>
            </a:r>
            <a:br>
              <a:rPr lang="en-US" dirty="0"/>
            </a:br>
            <a:endParaRPr lang="en-US" sz="3200" dirty="0"/>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3" y="1061050"/>
            <a:ext cx="4088471" cy="2899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468484" y="1259290"/>
            <a:ext cx="4594396" cy="518603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IUPAC will host an online quiz about the Periodic Table of the Elements. </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It will highlight how IUPAC has shaped the global affairs of chemistry and contributed to creating a common language for chemistry. </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The online challenge will be aimed at a global audience of young students. </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Questions about the elements will quiz their knowledge and inform them of the relevant work of IUPAC.</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The global challenge will be launched in January 2019 and is available all year until the end of 2019.</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Information and to receive updates is available: </a:t>
            </a:r>
            <a:r>
              <a:rPr lang="en-US" dirty="0">
                <a:solidFill>
                  <a:schemeClr val="accent4">
                    <a:lumMod val="75000"/>
                  </a:schemeClr>
                </a:solidFill>
                <a:latin typeface="Arial" panose="020B0604020202020204" pitchFamily="34" charset="0"/>
                <a:cs typeface="Arial" panose="020B0604020202020204" pitchFamily="34" charset="0"/>
              </a:rPr>
              <a:t>https://iupac.org/100/pt-challenge/</a:t>
            </a: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965" y="3960229"/>
            <a:ext cx="2881113" cy="2827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3464124"/>
      </p:ext>
    </p:extLst>
  </p:cSld>
  <p:clrMapOvr>
    <a:masterClrMapping/>
  </p:clrMapOvr>
  <p:transition advClick="0" advTm="3000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6058" y="467591"/>
            <a:ext cx="8229600" cy="1676400"/>
          </a:xfrm>
        </p:spPr>
        <p:txBody>
          <a:bodyPr/>
          <a:lstStyle/>
          <a:p>
            <a:r>
              <a:rPr lang="en-US" dirty="0"/>
              <a:t>Periodic Table of Younger Chemists</a:t>
            </a:r>
            <a:br>
              <a:rPr lang="en-US" dirty="0"/>
            </a:br>
            <a:r>
              <a:rPr lang="en-US" sz="3200" dirty="0"/>
              <a:t>in partnership with International Younger Chemist Network (IYCN)</a:t>
            </a:r>
          </a:p>
        </p:txBody>
      </p:sp>
      <p:sp>
        <p:nvSpPr>
          <p:cNvPr id="4" name="TextBox 3"/>
          <p:cNvSpPr txBox="1"/>
          <p:nvPr/>
        </p:nvSpPr>
        <p:spPr>
          <a:xfrm>
            <a:off x="3987934" y="2076412"/>
            <a:ext cx="4894118" cy="4278094"/>
          </a:xfrm>
          <a:prstGeom prst="rect">
            <a:avLst/>
          </a:prstGeom>
          <a:noFill/>
        </p:spPr>
        <p:txBody>
          <a:bodyPr wrap="square" rtlCol="0">
            <a:spAutoFit/>
          </a:bodyPr>
          <a:lstStyle/>
          <a:p>
            <a:pPr marL="285750" indent="-285750">
              <a:buFont typeface="Arial" panose="020B0604020202020204" pitchFamily="34" charset="0"/>
              <a:buChar char="•"/>
            </a:pPr>
            <a:r>
              <a:rPr lang="en-US" sz="1600" dirty="0"/>
              <a:t>Will honor a diverse group of 118 outstanding younger chemists from around the world who in embody the mission and core values of IUPAC.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Periodic table will highlight the diversity of careers, creativity, and dedication of young chemists leading us into the next century.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Winners will be profiled on the IUPAC100 website and will receive a certificate from the IUPAC.</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Elements of the Periodic Table of Younger Chemists will be revealed over time in order of scientific discovery  from July 2018 to July 2019.</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b="1" dirty="0"/>
              <a:t>Nomination Submission is open! </a:t>
            </a:r>
            <a:r>
              <a:rPr lang="en-US" sz="1600" b="1" dirty="0">
                <a:solidFill>
                  <a:srgbClr val="FF0000"/>
                </a:solidFill>
              </a:rPr>
              <a:t>https://iupac.org/100/pt-of-chemist/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49" y="2501714"/>
            <a:ext cx="3660373" cy="2974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Box 1"/>
          <p:cNvSpPr txBox="1"/>
          <p:nvPr/>
        </p:nvSpPr>
        <p:spPr>
          <a:xfrm>
            <a:off x="244548" y="6269005"/>
            <a:ext cx="6598025" cy="523220"/>
          </a:xfrm>
          <a:prstGeom prst="rect">
            <a:avLst/>
          </a:prstGeom>
          <a:noFill/>
        </p:spPr>
        <p:txBody>
          <a:bodyPr wrap="none" rtlCol="0">
            <a:spAutoFit/>
          </a:bodyPr>
          <a:lstStyle/>
          <a:p>
            <a:r>
              <a:rPr lang="en-US" sz="1400" dirty="0"/>
              <a:t>Watch the videos to learn more! </a:t>
            </a:r>
          </a:p>
          <a:p>
            <a:r>
              <a:rPr lang="en-US" sz="1400" dirty="0"/>
              <a:t>https://www.youtube.com/channel/UCKg5DzBtxwnB45S3PRcX_qw?view_as=subscriber</a:t>
            </a:r>
          </a:p>
        </p:txBody>
      </p:sp>
    </p:spTree>
    <p:extLst>
      <p:ext uri="{BB962C8B-B14F-4D97-AF65-F5344CB8AC3E}">
        <p14:creationId xmlns:p14="http://schemas.microsoft.com/office/powerpoint/2010/main" val="2433480879"/>
      </p:ext>
    </p:extLst>
  </p:cSld>
  <p:clrMapOvr>
    <a:masterClrMapping/>
  </p:clrMapOvr>
  <p:transition advClick="0" advTm="3000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040" y="442562"/>
            <a:ext cx="8229600" cy="796504"/>
          </a:xfrm>
        </p:spPr>
        <p:txBody>
          <a:bodyPr/>
          <a:lstStyle/>
          <a:p>
            <a:r>
              <a:rPr lang="en-US" dirty="0"/>
              <a:t>Periodic Table of Younger Chemists</a:t>
            </a:r>
          </a:p>
        </p:txBody>
      </p:sp>
      <p:sp>
        <p:nvSpPr>
          <p:cNvPr id="4" name="TextBox 3"/>
          <p:cNvSpPr txBox="1"/>
          <p:nvPr/>
        </p:nvSpPr>
        <p:spPr>
          <a:xfrm>
            <a:off x="4408098" y="1239066"/>
            <a:ext cx="4623758" cy="5632311"/>
          </a:xfrm>
          <a:prstGeom prst="rect">
            <a:avLst/>
          </a:prstGeom>
          <a:noFill/>
        </p:spPr>
        <p:txBody>
          <a:bodyPr wrap="square" rtlCol="0">
            <a:spAutoFit/>
          </a:bodyPr>
          <a:lstStyle/>
          <a:p>
            <a:r>
              <a:rPr lang="en-US" sz="1600" b="1" dirty="0"/>
              <a:t>Criteria for nomination:</a:t>
            </a:r>
          </a:p>
          <a:p>
            <a:r>
              <a:rPr lang="en-US" sz="1600" dirty="0"/>
              <a:t>Nominees should be 40 years of age or younger and meet the following criteria:</a:t>
            </a:r>
          </a:p>
          <a:p>
            <a:r>
              <a:rPr lang="en-US" sz="1600" b="1" dirty="0"/>
              <a:t>One of the following:</a:t>
            </a:r>
          </a:p>
          <a:p>
            <a:pPr marL="285750" indent="-285750">
              <a:buFont typeface="Arial" panose="020B0604020202020204" pitchFamily="34" charset="0"/>
              <a:buChar char="•"/>
            </a:pPr>
            <a:r>
              <a:rPr lang="en-US" sz="1600" dirty="0"/>
              <a:t>Currently pursuing an undergraduate or graduate degree in chemistry or a related field</a:t>
            </a:r>
          </a:p>
          <a:p>
            <a:pPr marL="285750" indent="-285750">
              <a:buFont typeface="Arial" panose="020B0604020202020204" pitchFamily="34" charset="0"/>
              <a:buChar char="•"/>
            </a:pPr>
            <a:r>
              <a:rPr lang="en-US" sz="1600" dirty="0"/>
              <a:t>Holds an undergraduate or graduate degree in chemistry or in a related field</a:t>
            </a:r>
          </a:p>
          <a:p>
            <a:pPr marL="285750" indent="-285750">
              <a:buFont typeface="Arial" panose="020B0604020202020204" pitchFamily="34" charset="0"/>
              <a:buChar char="•"/>
            </a:pPr>
            <a:r>
              <a:rPr lang="en-US" sz="1600" dirty="0"/>
              <a:t>Is currently working in the field of chemistry or a related field</a:t>
            </a:r>
          </a:p>
          <a:p>
            <a:r>
              <a:rPr lang="en-US" sz="1600" b="1" dirty="0"/>
              <a:t>AND</a:t>
            </a:r>
          </a:p>
          <a:p>
            <a:r>
              <a:rPr lang="en-US" sz="1600" dirty="0"/>
              <a:t>Actively working in one or more of the following areas: </a:t>
            </a:r>
          </a:p>
          <a:p>
            <a:pPr marL="285750" indent="-285750">
              <a:buFont typeface="Arial" panose="020B0604020202020204" pitchFamily="34" charset="0"/>
              <a:buChar char="•"/>
            </a:pPr>
            <a:r>
              <a:rPr lang="en-US" sz="1600" dirty="0"/>
              <a:t>Scientific topics relevant to the United Nations Sustainable Development Goals </a:t>
            </a:r>
          </a:p>
          <a:p>
            <a:pPr marL="285750" indent="-285750">
              <a:buFont typeface="Arial" panose="020B0604020202020204" pitchFamily="34" charset="0"/>
              <a:buChar char="•"/>
            </a:pPr>
            <a:r>
              <a:rPr lang="en-US" sz="1600" dirty="0"/>
              <a:t>Increasing the public appreciation and understanding of chemistry</a:t>
            </a:r>
          </a:p>
          <a:p>
            <a:pPr marL="285750" indent="-285750">
              <a:buFont typeface="Arial" panose="020B0604020202020204" pitchFamily="34" charset="0"/>
              <a:buChar char="•"/>
            </a:pPr>
            <a:r>
              <a:rPr lang="en-US" sz="1600" dirty="0"/>
              <a:t>Fostering diversity in the chemical enterprise</a:t>
            </a:r>
          </a:p>
          <a:p>
            <a:pPr marL="285750" indent="-285750">
              <a:buFont typeface="Arial" panose="020B0604020202020204" pitchFamily="34" charset="0"/>
              <a:buChar char="•"/>
            </a:pPr>
            <a:r>
              <a:rPr lang="en-US" sz="1600" dirty="0"/>
              <a:t>Improving chemistry and science education for students </a:t>
            </a:r>
          </a:p>
          <a:p>
            <a:pPr marL="285750" indent="-285750">
              <a:buFont typeface="Arial" panose="020B0604020202020204" pitchFamily="34" charset="0"/>
              <a:buChar char="•"/>
            </a:pPr>
            <a:r>
              <a:rPr lang="en-US" sz="1600" dirty="0"/>
              <a:t>Advancing interdisciplinary and international collaboration in chemistry research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22" y="2118962"/>
            <a:ext cx="4180175" cy="2516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272441"/>
      </p:ext>
    </p:extLst>
  </p:cSld>
  <p:clrMapOvr>
    <a:masterClrMapping/>
  </p:clrMapOvr>
  <p:transition advClick="0" advTm="30000">
    <p:fade/>
  </p:transition>
</p:sld>
</file>

<file path=ppt/theme/theme1.xml><?xml version="1.0" encoding="utf-8"?>
<a:theme xmlns:a="http://schemas.openxmlformats.org/drawingml/2006/main" name="IUPAC">
  <a:themeElements>
    <a:clrScheme name="Custom 13">
      <a:dk1>
        <a:srgbClr val="000000"/>
      </a:dk1>
      <a:lt1>
        <a:sysClr val="window" lastClr="FFFFFF"/>
      </a:lt1>
      <a:dk2>
        <a:srgbClr val="4C3280"/>
      </a:dk2>
      <a:lt2>
        <a:srgbClr val="BEBEBE"/>
      </a:lt2>
      <a:accent1>
        <a:srgbClr val="CE432A"/>
      </a:accent1>
      <a:accent2>
        <a:srgbClr val="E29E10"/>
      </a:accent2>
      <a:accent3>
        <a:srgbClr val="8D9411"/>
      </a:accent3>
      <a:accent4>
        <a:srgbClr val="247A80"/>
      </a:accent4>
      <a:accent5>
        <a:srgbClr val="513551"/>
      </a:accent5>
      <a:accent6>
        <a:srgbClr val="F79646"/>
      </a:accent6>
      <a:hlink>
        <a:srgbClr val="834B86"/>
      </a:hlink>
      <a:folHlink>
        <a:srgbClr val="A062A3"/>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IUPAC.potx</Template>
  <TotalTime>18</TotalTime>
  <Words>1359</Words>
  <Application>Microsoft Macintosh PowerPoint</Application>
  <PresentationFormat>On-screen Show (4:3)</PresentationFormat>
  <Paragraphs>166</Paragraphs>
  <Slides>14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Corbel</vt:lpstr>
      <vt:lpstr>Wingdings</vt:lpstr>
      <vt:lpstr>IUPAC</vt:lpstr>
      <vt:lpstr>PowerPoint Presentation</vt:lpstr>
      <vt:lpstr>PowerPoint Presentation</vt:lpstr>
      <vt:lpstr>PowerPoint Presentation</vt:lpstr>
      <vt:lpstr>IUPAC100 Global Activities www.iupac.org/100</vt:lpstr>
      <vt:lpstr>PowerPoint Presentation</vt:lpstr>
      <vt:lpstr>IYPT Events &amp; Activities www.iypt2019.org </vt:lpstr>
      <vt:lpstr>Periodic Table Challenge </vt:lpstr>
      <vt:lpstr>Periodic Table of Younger Chemists in partnership with International Younger Chemist Network (IYCN)</vt:lpstr>
      <vt:lpstr>Periodic Table of Younger Chemists</vt:lpstr>
      <vt:lpstr>Empowering Women in Chemistry:  A Global Breakfast Event</vt:lpstr>
      <vt:lpstr>IUPAC Stories</vt:lpstr>
      <vt:lpstr>Postgraduate Summer School on Green Chemistry in Africa </vt:lpstr>
      <vt:lpstr>47th World Chemistry Congress 50th IUPAC General Assembly Paris, France, July 5-12, 2019 www.iupac2019.org </vt:lpstr>
      <vt:lpstr>IUPAC100 and IYPT Events at PARIS 2019</vt:lpstr>
    </vt:vector>
  </TitlesOfParts>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ACS IUPAC Presentation to IAC</dc:title>
  <dc:creator>lsoby@iupac.org</dc:creator>
  <cp:lastModifiedBy>Fabienne</cp:lastModifiedBy>
  <cp:revision>280</cp:revision>
  <cp:lastPrinted>2016-08-18T18:07:44Z</cp:lastPrinted>
  <dcterms:created xsi:type="dcterms:W3CDTF">2015-04-30T18:44:54Z</dcterms:created>
  <dcterms:modified xsi:type="dcterms:W3CDTF">2018-06-18T15:11:48Z</dcterms:modified>
</cp:coreProperties>
</file>